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</p:sldMasterIdLst>
  <p:notesMasterIdLst>
    <p:notesMasterId r:id="rId11"/>
  </p:notesMasterIdLst>
  <p:sldIdLst>
    <p:sldId id="267" r:id="rId3"/>
    <p:sldId id="283" r:id="rId4"/>
    <p:sldId id="330" r:id="rId5"/>
    <p:sldId id="284" r:id="rId6"/>
    <p:sldId id="318" r:id="rId7"/>
    <p:sldId id="323" r:id="rId8"/>
    <p:sldId id="304" r:id="rId9"/>
    <p:sldId id="32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8B49BFA-4145-494E-81D4-DFB469B20D32}">
          <p14:sldIdLst>
            <p14:sldId id="267"/>
          </p14:sldIdLst>
        </p14:section>
        <p14:section name="Untitled Section" id="{C119624E-9C4F-4D1C-B3FA-A5087BB75966}">
          <p14:sldIdLst>
            <p14:sldId id="283"/>
            <p14:sldId id="330"/>
            <p14:sldId id="284"/>
            <p14:sldId id="318"/>
            <p14:sldId id="323"/>
            <p14:sldId id="304"/>
            <p14:sldId id="32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1186" y="2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CE731-9EEC-48A9-A425-6F4EF8F91BE8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B31A1-D95B-42F6-A19C-BB07598633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824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51F13-2009-457E-92DA-320EB610546B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5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f6da1a63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f6da1a63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f6da1a63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f6da1a63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f6da1a63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f6da1a63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f6da1a63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f6da1a63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f6da1a63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f6da1a63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f6da1a63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f6da1a63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F140-E3CC-4F47-B30E-7D5815262832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DCBF-0DD3-4BBD-9416-78AFF95E1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07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F140-E3CC-4F47-B30E-7D5815262832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DCBF-0DD3-4BBD-9416-78AFF95E1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00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F140-E3CC-4F47-B30E-7D5815262832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DCBF-0DD3-4BBD-9416-78AFF95E1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385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20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986" y="438019"/>
            <a:ext cx="1375200" cy="405025"/>
          </a:xfrm>
          <a:prstGeom prst="rect">
            <a:avLst/>
          </a:prstGeom>
        </p:spPr>
      </p:pic>
      <p:pic>
        <p:nvPicPr>
          <p:cNvPr id="11" name="pasted-image.pdf">
            <a:extLst>
              <a:ext uri="{FF2B5EF4-FFF2-40B4-BE49-F238E27FC236}">
                <a16:creationId xmlns="" xmlns:a16="http://schemas.microsoft.com/office/drawing/2014/main" id="{4F19D671-7579-5744-B9B6-1FE7FC011E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30763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7133" y="1192696"/>
            <a:ext cx="4939951" cy="552789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F3DB4CD-E752-F543-9615-A081DA3E0305}"/>
              </a:ext>
            </a:extLst>
          </p:cNvPr>
          <p:cNvSpPr/>
          <p:nvPr userDrawn="1"/>
        </p:nvSpPr>
        <p:spPr>
          <a:xfrm>
            <a:off x="345600" y="3004456"/>
            <a:ext cx="8424000" cy="3716137"/>
          </a:xfrm>
          <a:prstGeom prst="rect">
            <a:avLst/>
          </a:prstGeom>
          <a:solidFill>
            <a:srgbClr val="020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0000" y="3004456"/>
            <a:ext cx="8424000" cy="371613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352800" y="3425642"/>
            <a:ext cx="8352000" cy="258224"/>
          </a:xfrm>
        </p:spPr>
        <p:txBody>
          <a:bodyPr wrap="square" lIns="72000" rIns="72000" bIns="72000">
            <a:sp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800" y="3085937"/>
            <a:ext cx="8352000" cy="258224"/>
          </a:xfrm>
        </p:spPr>
        <p:txBody>
          <a:bodyPr wrap="square" lIns="72000" tIns="72000" rIns="72000">
            <a:spAutoFit/>
          </a:bodyPr>
          <a:lstStyle>
            <a:lvl1pPr marL="0" indent="0" algn="l">
              <a:lnSpc>
                <a:spcPts val="1400"/>
              </a:lnSpc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2800" y="3781818"/>
            <a:ext cx="842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252" y="3963635"/>
            <a:ext cx="8344800" cy="1228852"/>
          </a:xfrm>
        </p:spPr>
        <p:txBody>
          <a:bodyPr lIns="72000" tIns="36000" rIns="72000" bIns="72000" anchor="t" anchorCtr="0">
            <a:noAutofit/>
          </a:bodyPr>
          <a:lstStyle>
            <a:lvl1pPr algn="l">
              <a:lnSpc>
                <a:spcPts val="4800"/>
              </a:lnSpc>
              <a:defRPr sz="4800" kern="1200" spc="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7956686" cy="396000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chemeClr val="bg1"/>
                </a:solidFill>
                <a:latin typeface="Arial"/>
                <a:cs typeface="British Council Sans"/>
              </a:defRPr>
            </a:lvl1pPr>
          </a:lstStyle>
          <a:p>
            <a:r>
              <a:rPr lang="en-GB" dirty="0" err="1">
                <a:solidFill>
                  <a:prstClr val="white"/>
                </a:solidFill>
              </a:rPr>
              <a:t>www.britishcouncil.org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4" name="pasted-image.pdf">
            <a:extLst>
              <a:ext uri="{FF2B5EF4-FFF2-40B4-BE49-F238E27FC236}">
                <a16:creationId xmlns="" xmlns:a16="http://schemas.microsoft.com/office/drawing/2014/main" id="{25CAD36A-15C2-2949-A7B7-63A55708A12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5340626" y="433785"/>
            <a:ext cx="3185795" cy="4092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90688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No Subtitle">
    <p:bg>
      <p:bgPr>
        <a:solidFill>
          <a:srgbClr val="020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sted-image.pdf">
            <a:extLst>
              <a:ext uri="{FF2B5EF4-FFF2-40B4-BE49-F238E27FC236}">
                <a16:creationId xmlns="" xmlns:a16="http://schemas.microsoft.com/office/drawing/2014/main" id="{26BB3AC5-88E8-F74D-984A-4BC2F90C00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0763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7133" y="1192696"/>
            <a:ext cx="4939951" cy="5527898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62A0881-6883-A54B-8893-C4BB51E9466D}"/>
              </a:ext>
            </a:extLst>
          </p:cNvPr>
          <p:cNvSpPr/>
          <p:nvPr userDrawn="1"/>
        </p:nvSpPr>
        <p:spPr>
          <a:xfrm>
            <a:off x="345600" y="3004456"/>
            <a:ext cx="8424000" cy="3716137"/>
          </a:xfrm>
          <a:prstGeom prst="rect">
            <a:avLst/>
          </a:prstGeom>
          <a:solidFill>
            <a:srgbClr val="020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99600" y="3240959"/>
            <a:ext cx="8344800" cy="2424346"/>
          </a:xfrm>
        </p:spPr>
        <p:txBody>
          <a:bodyPr lIns="72000" tIns="36000" rIns="72000" bIns="72000" anchor="t" anchorCtr="0">
            <a:noAutofit/>
          </a:bodyPr>
          <a:lstStyle>
            <a:lvl1pPr algn="l">
              <a:lnSpc>
                <a:spcPts val="4800"/>
              </a:lnSpc>
              <a:defRPr sz="4800" kern="1200" spc="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chemeClr val="bg1"/>
                </a:solidFill>
                <a:latin typeface="Arial"/>
                <a:cs typeface="British Council Sans"/>
              </a:defRPr>
            </a:lvl1pPr>
          </a:lstStyle>
          <a:p>
            <a:r>
              <a:rPr lang="en-GB" dirty="0" err="1">
                <a:solidFill>
                  <a:prstClr val="white"/>
                </a:solidFill>
              </a:rPr>
              <a:t>www.britishcouncil.org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2F35FB5-D486-6D4F-9065-A5E4C83D33C0}"/>
              </a:ext>
            </a:extLst>
          </p:cNvPr>
          <p:cNvSpPr/>
          <p:nvPr userDrawn="1"/>
        </p:nvSpPr>
        <p:spPr>
          <a:xfrm>
            <a:off x="360000" y="3004456"/>
            <a:ext cx="8424000" cy="371613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B5706C8-2939-3141-86DE-57662A96AC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986" y="438019"/>
            <a:ext cx="1375200" cy="405025"/>
          </a:xfrm>
          <a:prstGeom prst="rect">
            <a:avLst/>
          </a:prstGeom>
        </p:spPr>
      </p:pic>
      <p:pic>
        <p:nvPicPr>
          <p:cNvPr id="14" name="pasted-image.pdf">
            <a:extLst>
              <a:ext uri="{FF2B5EF4-FFF2-40B4-BE49-F238E27FC236}">
                <a16:creationId xmlns="" xmlns:a16="http://schemas.microsoft.com/office/drawing/2014/main" id="{457F8292-EDD0-5846-8343-3B956756A7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5340626" y="433785"/>
            <a:ext cx="3185795" cy="4092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1506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solidFill>
          <a:srgbClr val="020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sted-image.pdf">
            <a:extLst>
              <a:ext uri="{FF2B5EF4-FFF2-40B4-BE49-F238E27FC236}">
                <a16:creationId xmlns="" xmlns:a16="http://schemas.microsoft.com/office/drawing/2014/main" id="{3C4B2E72-BDEE-A949-BBD6-39ED9CBD3F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0763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7133" y="1192696"/>
            <a:ext cx="4939951" cy="552789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DF67E22-F4C3-D143-8470-E0F255A28FD3}"/>
              </a:ext>
            </a:extLst>
          </p:cNvPr>
          <p:cNvSpPr/>
          <p:nvPr userDrawn="1"/>
        </p:nvSpPr>
        <p:spPr>
          <a:xfrm>
            <a:off x="345600" y="3004456"/>
            <a:ext cx="8424000" cy="3716137"/>
          </a:xfrm>
          <a:prstGeom prst="rect">
            <a:avLst/>
          </a:prstGeom>
          <a:solidFill>
            <a:srgbClr val="020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157524"/>
            <a:ext cx="8352000" cy="542951"/>
          </a:xfrm>
        </p:spPr>
        <p:txBody>
          <a:bodyPr lIns="72000" tIns="72000" rIns="72000" bIns="72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chemeClr val="bg1"/>
                </a:solidFill>
                <a:latin typeface="Arial"/>
                <a:cs typeface="British Council Sans"/>
              </a:defRPr>
            </a:lvl1pPr>
          </a:lstStyle>
          <a:p>
            <a:r>
              <a:rPr lang="en-GB" dirty="0" err="1">
                <a:solidFill>
                  <a:prstClr val="white"/>
                </a:solidFill>
              </a:rPr>
              <a:t>www.britishcouncil.org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4349AB7-8221-C149-B9F3-B047FB1D1B1C}"/>
              </a:ext>
            </a:extLst>
          </p:cNvPr>
          <p:cNvSpPr/>
          <p:nvPr userDrawn="1"/>
        </p:nvSpPr>
        <p:spPr>
          <a:xfrm>
            <a:off x="360000" y="3004456"/>
            <a:ext cx="8424000" cy="371613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907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5750" indent="-285750">
              <a:buFont typeface="Arial"/>
              <a:buChar char="•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err="1"/>
              <a:t>www.britishcouncil.org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7745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1566000"/>
            <a:ext cx="3960000" cy="4572000"/>
          </a:xfrm>
        </p:spPr>
        <p:txBody>
          <a:bodyPr/>
          <a:lstStyle>
            <a:lvl1pPr>
              <a:defRPr>
                <a:solidFill>
                  <a:srgbClr val="4A4A4A"/>
                </a:solidFill>
              </a:defRPr>
            </a:lvl1pPr>
            <a:lvl2pPr>
              <a:defRPr>
                <a:solidFill>
                  <a:srgbClr val="4A4A4A"/>
                </a:solidFill>
              </a:defRPr>
            </a:lvl2pPr>
            <a:lvl3pPr>
              <a:defRPr>
                <a:solidFill>
                  <a:srgbClr val="4A4A4A"/>
                </a:solidFill>
              </a:defRPr>
            </a:lvl3pPr>
            <a:lvl4pPr>
              <a:defRPr>
                <a:solidFill>
                  <a:srgbClr val="4A4A4A"/>
                </a:solidFill>
              </a:defRPr>
            </a:lvl4pPr>
            <a:lvl5pPr>
              <a:defRPr>
                <a:solidFill>
                  <a:srgbClr val="4A4A4A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762" y="1566000"/>
            <a:ext cx="39600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rgbClr val="00457C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r>
              <a:rPr lang="en-GB"/>
              <a:t>www.britishcouncil.org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3362" y="6324594"/>
            <a:ext cx="2057400" cy="39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253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www.britishcouncil.org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8362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rgbClr val="00457C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r>
              <a:rPr lang="en-GB"/>
              <a:t>www.britishcouncil.org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3362" y="6324594"/>
            <a:ext cx="2057400" cy="39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8174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F140-E3CC-4F47-B30E-7D5815262832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DCBF-0DD3-4BBD-9416-78AFF95E1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161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F140-E3CC-4F47-B30E-7D5815262832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DCBF-0DD3-4BBD-9416-78AFF95E1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25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F140-E3CC-4F47-B30E-7D5815262832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DCBF-0DD3-4BBD-9416-78AFF95E1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756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F140-E3CC-4F47-B30E-7D5815262832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DCBF-0DD3-4BBD-9416-78AFF95E1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34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F140-E3CC-4F47-B30E-7D5815262832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DCBF-0DD3-4BBD-9416-78AFF95E1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0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F140-E3CC-4F47-B30E-7D5815262832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DCBF-0DD3-4BBD-9416-78AFF95E1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802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F140-E3CC-4F47-B30E-7D5815262832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DCBF-0DD3-4BBD-9416-78AFF95E1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941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F140-E3CC-4F47-B30E-7D5815262832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DCBF-0DD3-4BBD-9416-78AFF95E1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836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F140-E3CC-4F47-B30E-7D5815262832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EDCBF-0DD3-4BBD-9416-78AFF95E1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rgbClr val="00457C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r>
              <a:rPr lang="en-GB"/>
              <a:t>www.britishcouncil.org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8424000" cy="579303"/>
          </a:xfrm>
          <a:prstGeom prst="rect">
            <a:avLst/>
          </a:prstGeom>
          <a:ln w="12700">
            <a:solidFill>
              <a:srgbClr val="00457C"/>
            </a:solidFill>
          </a:ln>
        </p:spPr>
        <p:txBody>
          <a:bodyPr vert="horz" lIns="108000" tIns="108000" rIns="108000" bIns="7200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99" y="1566001"/>
            <a:ext cx="8208000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08000" y="990600"/>
            <a:ext cx="340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3362" y="6324594"/>
            <a:ext cx="2057400" cy="39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5293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hf hdr="0" dt="0"/>
  <p:txStyles>
    <p:titleStyle>
      <a:lvl1pPr algn="l" defTabSz="685800" rtl="0" eaLnBrk="1" latinLnBrk="0" hangingPunct="1">
        <a:lnSpc>
          <a:spcPts val="3000"/>
        </a:lnSpc>
        <a:spcBef>
          <a:spcPct val="0"/>
        </a:spcBef>
        <a:buNone/>
        <a:defRPr sz="3000" b="0" i="0" kern="1200" cap="all" baseline="0">
          <a:solidFill>
            <a:srgbClr val="00457C"/>
          </a:solidFill>
          <a:latin typeface="Arial Black"/>
          <a:ea typeface="+mj-ea"/>
          <a:cs typeface="British Council Sans Black"/>
        </a:defRPr>
      </a:lvl1pPr>
    </p:titleStyle>
    <p:bodyStyle>
      <a:lvl1pPr marL="171450" indent="-171450" algn="l" defTabSz="685800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/>
          <a:ea typeface="+mn-ea"/>
          <a:cs typeface="British Council Sans"/>
        </a:defRPr>
      </a:lvl1pPr>
      <a:lvl2pPr marL="514350" indent="-171450" algn="l" defTabSz="685800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/>
          <a:ea typeface="+mn-ea"/>
          <a:cs typeface="British Council Sans"/>
        </a:defRPr>
      </a:lvl2pPr>
      <a:lvl3pPr marL="857250" indent="-171450" algn="l" defTabSz="685800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/>
          <a:ea typeface="+mn-ea"/>
          <a:cs typeface="British Council Sans"/>
        </a:defRPr>
      </a:lvl3pPr>
      <a:lvl4pPr marL="1200150" indent="-171450" algn="l" defTabSz="685800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/>
          <a:ea typeface="+mn-ea"/>
          <a:cs typeface="British Council Sans"/>
        </a:defRPr>
      </a:lvl4pPr>
      <a:lvl5pPr marL="1543050" indent="-171450" algn="l" defTabSz="685800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/>
          <a:ea typeface="+mn-ea"/>
          <a:cs typeface="British Council San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3915" userDrawn="1">
          <p15:clr>
            <a:srgbClr val="F26B43"/>
          </p15:clr>
        </p15:guide>
        <p15:guide id="2" pos="317" userDrawn="1">
          <p15:clr>
            <a:srgbClr val="F26B43"/>
          </p15:clr>
        </p15:guide>
        <p15:guide id="3" pos="5443" userDrawn="1">
          <p15:clr>
            <a:srgbClr val="F26B43"/>
          </p15:clr>
        </p15:guide>
        <p15:guide id="4" orient="horz" pos="640" userDrawn="1">
          <p15:clr>
            <a:srgbClr val="F26B43"/>
          </p15:clr>
        </p15:guide>
        <p15:guide id="5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1405719"/>
            <a:ext cx="8388000" cy="5281684"/>
          </a:xfrm>
        </p:spPr>
        <p:txBody>
          <a:bodyPr/>
          <a:lstStyle/>
          <a:p>
            <a:r>
              <a:rPr lang="sr-Latn-RS" sz="1600" cap="none" dirty="0"/>
              <a:t/>
            </a:r>
            <a:br>
              <a:rPr lang="sr-Latn-RS" sz="1600" cap="none" dirty="0"/>
            </a:br>
            <a:r>
              <a:rPr lang="sr-Latn-RS" sz="1600" cap="none" dirty="0" smtClean="0"/>
              <a:t/>
            </a:r>
            <a:br>
              <a:rPr lang="sr-Latn-RS" sz="1600" cap="none" dirty="0" smtClean="0"/>
            </a:br>
            <a:r>
              <a:rPr lang="sr-Latn-RS" sz="2400" cap="none" dirty="0"/>
              <a:t/>
            </a:r>
            <a:br>
              <a:rPr lang="sr-Latn-RS" sz="2400" cap="none" dirty="0"/>
            </a:br>
            <a:r>
              <a:rPr lang="sr-Latn-RS" cap="none" dirty="0" smtClean="0"/>
              <a:t>Škole </a:t>
            </a:r>
            <a:r>
              <a:rPr lang="sr-Latn-RS" cap="none" dirty="0"/>
              <a:t>za 21. </a:t>
            </a:r>
            <a:r>
              <a:rPr lang="sr-Latn-RS" cap="none" dirty="0" smtClean="0"/>
              <a:t>vijek</a:t>
            </a:r>
            <a:br>
              <a:rPr lang="sr-Latn-RS" cap="none" dirty="0" smtClean="0"/>
            </a:br>
            <a:r>
              <a:rPr lang="sr-Latn-RS" sz="3200" b="1" cap="none" spc="0" dirty="0" smtClean="0">
                <a:latin typeface="Calibri"/>
                <a:cs typeface="+mj-cs"/>
              </a:rPr>
              <a:t>Vebinar: OD IDEJE DO REALIZACIJE</a:t>
            </a:r>
            <a:br>
              <a:rPr lang="sr-Latn-RS" sz="3200" b="1" cap="none" spc="0" dirty="0" smtClean="0">
                <a:latin typeface="Calibri"/>
                <a:cs typeface="+mj-cs"/>
              </a:rPr>
            </a:br>
            <a:r>
              <a:rPr lang="sr-Latn-RS" sz="2800" b="1" cap="none" spc="0" dirty="0" smtClean="0">
                <a:latin typeface="Calibri"/>
                <a:cs typeface="+mj-cs"/>
              </a:rPr>
              <a:t>Kako osmisliti u nastavi primjenljiv micro:bit projekat</a:t>
            </a:r>
            <a:r>
              <a:rPr lang="sr-Latn-RS" sz="3200" b="1" cap="none" spc="0" dirty="0" smtClean="0">
                <a:latin typeface="Calibri"/>
                <a:cs typeface="+mj-cs"/>
              </a:rPr>
              <a:t/>
            </a:r>
            <a:br>
              <a:rPr lang="sr-Latn-RS" sz="3200" b="1" cap="none" spc="0" dirty="0" smtClean="0">
                <a:latin typeface="Calibri"/>
                <a:cs typeface="+mj-cs"/>
              </a:rPr>
            </a:br>
            <a:r>
              <a:rPr lang="sr-Latn-RS" sz="2000" b="1" cap="none" spc="0" dirty="0" smtClean="0">
                <a:latin typeface="Calibri"/>
                <a:cs typeface="+mj-cs"/>
              </a:rPr>
              <a:t>Voditelji: Milena Kuč</a:t>
            </a:r>
            <a:r>
              <a:rPr lang="en-GB" sz="2000" b="1" cap="none" spc="0" dirty="0" smtClean="0">
                <a:latin typeface="Calibri"/>
                <a:cs typeface="+mj-cs"/>
              </a:rPr>
              <a:t>, prof. </a:t>
            </a:r>
            <a:r>
              <a:rPr lang="en-GB" sz="2000" b="1" cap="none" spc="0" dirty="0" err="1" smtClean="0">
                <a:latin typeface="Calibri"/>
                <a:cs typeface="+mj-cs"/>
              </a:rPr>
              <a:t>crnogorskog</a:t>
            </a:r>
            <a:r>
              <a:rPr lang="en-GB" sz="2000" b="1" cap="none" spc="0" dirty="0" smtClean="0">
                <a:latin typeface="Calibri"/>
                <a:cs typeface="+mj-cs"/>
              </a:rPr>
              <a:t> je</a:t>
            </a:r>
            <a:r>
              <a:rPr lang="sr-Latn-RS" sz="2000" b="1" cap="none" spc="0" dirty="0">
                <a:latin typeface="Calibri"/>
                <a:cs typeface="+mj-cs"/>
              </a:rPr>
              <a:t>z</a:t>
            </a:r>
            <a:r>
              <a:rPr lang="en-GB" sz="2000" b="1" cap="none" spc="0" dirty="0" err="1" smtClean="0">
                <a:latin typeface="Calibri"/>
                <a:cs typeface="+mj-cs"/>
              </a:rPr>
              <a:t>ika</a:t>
            </a:r>
            <a:r>
              <a:rPr lang="en-GB" sz="2000" b="1" cap="none" spc="0" dirty="0" smtClean="0">
                <a:latin typeface="Calibri"/>
              </a:rPr>
              <a:t> </a:t>
            </a:r>
            <a:r>
              <a:rPr lang="sr-Latn-RS" sz="2000" b="1" cap="none" spc="0" dirty="0" smtClean="0">
                <a:latin typeface="Calibri"/>
              </a:rPr>
              <a:t/>
            </a:r>
            <a:br>
              <a:rPr lang="sr-Latn-RS" sz="2000" b="1" cap="none" spc="0" dirty="0" smtClean="0">
                <a:latin typeface="Calibri"/>
              </a:rPr>
            </a:br>
            <a:r>
              <a:rPr lang="sr-Latn-RS" sz="2000" b="1" cap="none" spc="0" dirty="0">
                <a:latin typeface="Calibri"/>
              </a:rPr>
              <a:t> </a:t>
            </a:r>
            <a:r>
              <a:rPr lang="sr-Latn-RS" sz="2000" b="1" cap="none" spc="0" dirty="0" smtClean="0">
                <a:latin typeface="Calibri"/>
              </a:rPr>
              <a:t>                </a:t>
            </a:r>
            <a:r>
              <a:rPr lang="en-GB" sz="2000" b="1" cap="none" spc="0" dirty="0" smtClean="0">
                <a:latin typeface="Calibri"/>
              </a:rPr>
              <a:t> </a:t>
            </a:r>
            <a:r>
              <a:rPr lang="sr-Latn-RS" sz="2000" b="1" cap="none" spc="0" dirty="0" smtClean="0">
                <a:latin typeface="Calibri"/>
              </a:rPr>
              <a:t>Elza Numanović, prof. razredne nastave</a:t>
            </a:r>
            <a:r>
              <a:rPr lang="sr-Latn-RS" sz="2000" b="1" cap="none" spc="0" dirty="0" smtClean="0">
                <a:latin typeface="Calibri"/>
                <a:cs typeface="+mj-cs"/>
              </a:rPr>
              <a:t/>
            </a:r>
            <a:br>
              <a:rPr lang="sr-Latn-RS" sz="2000" b="1" cap="none" spc="0" dirty="0" smtClean="0">
                <a:latin typeface="Calibri"/>
                <a:cs typeface="+mj-cs"/>
              </a:rPr>
            </a:br>
            <a:r>
              <a:rPr lang="sr-Latn-RS" sz="2000" cap="none" dirty="0"/>
              <a:t/>
            </a:r>
            <a:br>
              <a:rPr lang="sr-Latn-RS" sz="2000" cap="none" dirty="0"/>
            </a:br>
            <a:endParaRPr lang="en-GB" sz="2000" cap="none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96000" y="6288123"/>
            <a:ext cx="8424000" cy="568818"/>
          </a:xfrm>
        </p:spPr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403119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0"/>
          <p:cNvSpPr txBox="1"/>
          <p:nvPr/>
        </p:nvSpPr>
        <p:spPr>
          <a:xfrm>
            <a:off x="698500" y="383540"/>
            <a:ext cx="4462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altLang="en-US" sz="2800" b="1" dirty="0">
              <a:solidFill>
                <a:srgbClr val="4472C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8346" y="6373503"/>
            <a:ext cx="1937982" cy="341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dirty="0">
                <a:solidFill>
                  <a:prstClr val="white"/>
                </a:solidFill>
              </a:rPr>
              <a:t>Škole za 21. vijek</a:t>
            </a: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sr-Latn-RS" sz="3200" b="1" dirty="0" smtClean="0">
                <a:solidFill>
                  <a:srgbClr val="002060"/>
                </a:solidFill>
              </a:rPr>
              <a:t>Aktivnosti nakon obuke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453876" y="1412776"/>
            <a:ext cx="8229600" cy="438194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sr-Latn-RS" sz="2400" dirty="0" smtClean="0"/>
              <a:t>obuka nastavnika: </a:t>
            </a:r>
          </a:p>
          <a:p>
            <a:pPr lvl="1"/>
            <a:r>
              <a:rPr lang="sr-Latn-RS" sz="2000" dirty="0" smtClean="0"/>
              <a:t>kritičko mišljenje i rješavanje problema;</a:t>
            </a:r>
          </a:p>
          <a:p>
            <a:pPr lvl="1"/>
            <a:r>
              <a:rPr lang="sr-Latn-RS" sz="2000" dirty="0" smtClean="0"/>
              <a:t>digitalna pismenost;</a:t>
            </a:r>
            <a:endParaRPr lang="en-GB" sz="2000" dirty="0" smtClean="0"/>
          </a:p>
          <a:p>
            <a:pPr lvl="1"/>
            <a:r>
              <a:rPr lang="sr-Latn-RS" sz="2000" dirty="0" smtClean="0"/>
              <a:t>kodiranje uz pomoć micro:bita;</a:t>
            </a:r>
          </a:p>
          <a:p>
            <a:r>
              <a:rPr lang="sr-Latn-RS" sz="2400" dirty="0" err="1"/>
              <a:t>p</a:t>
            </a:r>
            <a:r>
              <a:rPr lang="en-GB" sz="2400" dirty="0" err="1" smtClean="0"/>
              <a:t>odjela</a:t>
            </a:r>
            <a:r>
              <a:rPr lang="en-GB" sz="2400" dirty="0" smtClean="0"/>
              <a:t> </a:t>
            </a:r>
            <a:r>
              <a:rPr lang="sr-Latn-RS" sz="2400" dirty="0" smtClean="0"/>
              <a:t>iskustv</a:t>
            </a:r>
            <a:r>
              <a:rPr lang="en-GB" sz="2400" dirty="0" smtClean="0"/>
              <a:t>a</a:t>
            </a:r>
            <a:r>
              <a:rPr lang="sr-Latn-RS" sz="2400" dirty="0" smtClean="0"/>
              <a:t> </a:t>
            </a:r>
            <a:r>
              <a:rPr lang="sr-Latn-RS" sz="2400" dirty="0"/>
              <a:t>sa obuke</a:t>
            </a:r>
          </a:p>
          <a:p>
            <a:pPr lvl="0"/>
            <a:r>
              <a:rPr lang="sr-Latn-RS" sz="2400" dirty="0" smtClean="0"/>
              <a:t>izrada akcionog plana;</a:t>
            </a:r>
            <a:endParaRPr lang="en-GB" sz="2400" dirty="0" smtClean="0"/>
          </a:p>
          <a:p>
            <a:pPr lvl="0"/>
            <a:r>
              <a:rPr lang="sr-Latn-RS" sz="2400" dirty="0" smtClean="0"/>
              <a:t>formiranje koding kluba; </a:t>
            </a:r>
            <a:endParaRPr lang="en-GB" sz="2400" dirty="0" smtClean="0"/>
          </a:p>
          <a:p>
            <a:r>
              <a:rPr lang="en-GB" sz="2400" dirty="0" err="1" smtClean="0"/>
              <a:t>microbit</a:t>
            </a:r>
            <a:r>
              <a:rPr lang="en-GB" sz="2400" dirty="0" smtClean="0"/>
              <a:t> </a:t>
            </a:r>
            <a:r>
              <a:rPr lang="sr-Latn-ME" sz="2400" dirty="0" smtClean="0"/>
              <a:t>radionice;</a:t>
            </a:r>
          </a:p>
          <a:p>
            <a:pPr lvl="0"/>
            <a:r>
              <a:rPr lang="sr-Latn-RS" sz="2400" dirty="0" smtClean="0"/>
              <a:t>školsko takmičenje.</a:t>
            </a:r>
            <a:endParaRPr lang="en-GB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01008"/>
            <a:ext cx="329845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Google Shape;80;p1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27700" y="5547725"/>
            <a:ext cx="1616926" cy="1212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757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0"/>
          <p:cNvSpPr txBox="1"/>
          <p:nvPr/>
        </p:nvSpPr>
        <p:spPr>
          <a:xfrm>
            <a:off x="698500" y="383540"/>
            <a:ext cx="4462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altLang="en-US" sz="2800" b="1" dirty="0">
              <a:solidFill>
                <a:srgbClr val="4472C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8346" y="6373503"/>
            <a:ext cx="1937982" cy="341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dirty="0">
                <a:solidFill>
                  <a:prstClr val="white"/>
                </a:solidFill>
              </a:rPr>
              <a:t>Škole za 21. vijek</a:t>
            </a: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pPr lvl="0"/>
            <a:r>
              <a:rPr lang="sr-Latn-RS" sz="3200" dirty="0" smtClean="0"/>
              <a:t/>
            </a:r>
            <a:br>
              <a:rPr lang="sr-Latn-RS" sz="3200" dirty="0" smtClean="0"/>
            </a:br>
            <a:r>
              <a:rPr lang="sr-Latn-RS" sz="3200" b="1" dirty="0" smtClean="0">
                <a:solidFill>
                  <a:srgbClr val="002060"/>
                </a:solidFill>
              </a:rPr>
              <a:t>Izazov </a:t>
            </a:r>
            <a:r>
              <a:rPr lang="sr-Latn-RS" sz="3200" b="1" dirty="0">
                <a:solidFill>
                  <a:srgbClr val="002060"/>
                </a:solidFill>
              </a:rPr>
              <a:t>i </a:t>
            </a:r>
            <a:r>
              <a:rPr lang="sr-Latn-RS" sz="3200" b="1" dirty="0" smtClean="0">
                <a:solidFill>
                  <a:srgbClr val="002060"/>
                </a:solidFill>
              </a:rPr>
              <a:t>prepreke</a:t>
            </a:r>
            <a:r>
              <a:rPr lang="en-GB" sz="3200" dirty="0">
                <a:solidFill>
                  <a:srgbClr val="002060"/>
                </a:solidFill>
              </a:rPr>
              <a:t/>
            </a:r>
            <a:br>
              <a:rPr lang="en-GB" sz="3200" dirty="0">
                <a:solidFill>
                  <a:srgbClr val="002060"/>
                </a:solidFill>
              </a:rPr>
            </a:b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453876" y="1052736"/>
            <a:ext cx="8229600" cy="4741987"/>
          </a:xfrm>
        </p:spPr>
        <p:txBody>
          <a:bodyPr>
            <a:normAutofit/>
          </a:bodyPr>
          <a:lstStyle/>
          <a:p>
            <a:r>
              <a:rPr lang="sr-Latn-RS" sz="2400" dirty="0" smtClean="0"/>
              <a:t>formiranje tima za rad na Projektu </a:t>
            </a:r>
          </a:p>
          <a:p>
            <a:r>
              <a:rPr lang="sr-Latn-RS" sz="2400" dirty="0" smtClean="0"/>
              <a:t>ideje za projekat i proces osmišljavanja projekta;</a:t>
            </a:r>
            <a:endParaRPr lang="sr-Latn-RS" sz="2400" b="1" dirty="0" smtClean="0">
              <a:solidFill>
                <a:schemeClr val="tx2">
                  <a:lumMod val="75000"/>
                </a:schemeClr>
              </a:solidFill>
              <a:latin typeface="Arial "/>
            </a:endParaRPr>
          </a:p>
          <a:p>
            <a:r>
              <a:rPr lang="sr-Latn-RS" sz="2400" dirty="0" smtClean="0"/>
              <a:t>podrška i pomoć kolega, roditelja, Uprave škole</a:t>
            </a:r>
            <a:r>
              <a:rPr lang="en-GB" sz="2400" dirty="0" smtClean="0"/>
              <a:t>, </a:t>
            </a:r>
            <a:r>
              <a:rPr lang="en-GB" sz="2400" dirty="0" err="1" smtClean="0"/>
              <a:t>lokalne</a:t>
            </a:r>
            <a:r>
              <a:rPr lang="en-GB" sz="2400" dirty="0" smtClean="0"/>
              <a:t> </a:t>
            </a:r>
            <a:r>
              <a:rPr lang="en-GB" sz="2400" dirty="0" err="1" smtClean="0"/>
              <a:t>zajednice</a:t>
            </a:r>
            <a:r>
              <a:rPr lang="sr-Latn-RS" sz="2400" dirty="0" smtClean="0"/>
              <a:t>;</a:t>
            </a:r>
            <a:endParaRPr lang="en-GB" sz="2400" dirty="0" smtClean="0"/>
          </a:p>
          <a:p>
            <a:pPr lvl="0"/>
            <a:r>
              <a:rPr lang="sr-Latn-RS" sz="2400" dirty="0" smtClean="0"/>
              <a:t>jezička igrica – finalni proizvod;</a:t>
            </a:r>
          </a:p>
          <a:p>
            <a:pPr marL="0" lvl="0" indent="0" algn="just">
              <a:buNone/>
            </a:pPr>
            <a:endParaRPr lang="en-GB" sz="2900" dirty="0">
              <a:solidFill>
                <a:schemeClr val="tx2"/>
              </a:solidFill>
            </a:endParaRPr>
          </a:p>
        </p:txBody>
      </p:sp>
      <p:pic>
        <p:nvPicPr>
          <p:cNvPr id="1028" name="Picture 4" descr="C:\Users\USER\Desktop\BRITANSKI\novi webinar\thumbnail_1-1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146" y="3284984"/>
            <a:ext cx="3600400" cy="265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ER\Desktop\BRITANSKI\novi webinar\USER_SCOPED_TEMP_DATA_orca_share_media15372730459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09263" y="2991337"/>
            <a:ext cx="265306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oogle Shape;80;p1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227700" y="5547725"/>
            <a:ext cx="1616926" cy="1212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84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0"/>
          <p:cNvSpPr txBox="1"/>
          <p:nvPr/>
        </p:nvSpPr>
        <p:spPr>
          <a:xfrm>
            <a:off x="698500" y="383540"/>
            <a:ext cx="4462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altLang="en-US" sz="2800" b="1" dirty="0">
              <a:solidFill>
                <a:srgbClr val="4472C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8346" y="6373503"/>
            <a:ext cx="1937982" cy="341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dirty="0">
                <a:solidFill>
                  <a:prstClr val="white"/>
                </a:solidFill>
              </a:rPr>
              <a:t>Škole za 21. vijek</a:t>
            </a: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pPr lvl="0"/>
            <a:r>
              <a:rPr lang="sr-Latn-RS" sz="3200" dirty="0" smtClean="0"/>
              <a:t/>
            </a:r>
            <a:br>
              <a:rPr lang="sr-Latn-RS" sz="3200" dirty="0" smtClean="0"/>
            </a:br>
            <a:r>
              <a:rPr lang="en-GB" sz="3200" b="1" dirty="0" smtClean="0">
                <a:solidFill>
                  <a:srgbClr val="002060"/>
                </a:solidFill>
              </a:rPr>
              <a:t>N</a:t>
            </a:r>
            <a:r>
              <a:rPr lang="sr-Latn-RS" sz="3200" b="1" dirty="0" smtClean="0">
                <a:solidFill>
                  <a:srgbClr val="002060"/>
                </a:solidFill>
              </a:rPr>
              <a:t>acionalno takmičenju </a:t>
            </a:r>
            <a:r>
              <a:rPr lang="sr-Latn-RS" sz="3200" b="1" dirty="0">
                <a:solidFill>
                  <a:srgbClr val="002060"/>
                </a:solidFill>
              </a:rPr>
              <a:t>u Podgorici</a:t>
            </a:r>
            <a:r>
              <a:rPr lang="en-GB" sz="3200" dirty="0">
                <a:solidFill>
                  <a:srgbClr val="002060"/>
                </a:solidFill>
              </a:rPr>
              <a:t/>
            </a:r>
            <a:br>
              <a:rPr lang="en-GB" sz="3200" dirty="0">
                <a:solidFill>
                  <a:srgbClr val="002060"/>
                </a:solidFill>
              </a:rPr>
            </a:b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453876" y="1340768"/>
            <a:ext cx="8229600" cy="4453955"/>
          </a:xfrm>
        </p:spPr>
        <p:txBody>
          <a:bodyPr>
            <a:normAutofit/>
          </a:bodyPr>
          <a:lstStyle/>
          <a:p>
            <a:r>
              <a:rPr lang="sr-Latn-RS" sz="2400" dirty="0" smtClean="0"/>
              <a:t>Predstavljanje projekta</a:t>
            </a:r>
            <a:r>
              <a:rPr lang="en-GB" sz="2400" dirty="0"/>
              <a:t> </a:t>
            </a:r>
            <a:r>
              <a:rPr lang="sr-Latn-RS" sz="2400" dirty="0" smtClean="0"/>
              <a:t>i </a:t>
            </a:r>
            <a:r>
              <a:rPr lang="en-GB" sz="2400" dirty="0" err="1" smtClean="0"/>
              <a:t>uspjeh</a:t>
            </a:r>
            <a:r>
              <a:rPr lang="en-GB" sz="2400" dirty="0" smtClean="0"/>
              <a:t> </a:t>
            </a:r>
            <a:r>
              <a:rPr lang="en-GB" sz="2400" dirty="0" err="1" smtClean="0"/>
              <a:t>na</a:t>
            </a:r>
            <a:r>
              <a:rPr lang="en-GB" sz="2400" dirty="0" smtClean="0"/>
              <a:t> </a:t>
            </a:r>
            <a:r>
              <a:rPr lang="en-GB" sz="2400" dirty="0" err="1" smtClean="0"/>
              <a:t>takmi</a:t>
            </a:r>
            <a:r>
              <a:rPr lang="sr-Latn-RS" sz="2400" dirty="0" smtClean="0"/>
              <a:t>č</a:t>
            </a:r>
            <a:r>
              <a:rPr lang="en-GB" sz="2400" dirty="0" err="1" smtClean="0"/>
              <a:t>enju</a:t>
            </a:r>
            <a:endParaRPr lang="en-GB" sz="2400" dirty="0"/>
          </a:p>
        </p:txBody>
      </p:sp>
      <p:pic>
        <p:nvPicPr>
          <p:cNvPr id="1028" name="Picture 4" descr="C:\Users\USER\Desktop\BRITANSKI\novi webinar\thumbnail_1-1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1988840"/>
            <a:ext cx="308141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899" y="1988840"/>
            <a:ext cx="446449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Google Shape;80;p1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227700" y="5547725"/>
            <a:ext cx="1616926" cy="1212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225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27700" y="5547725"/>
            <a:ext cx="1616926" cy="12126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0"/>
          <p:cNvSpPr txBox="1"/>
          <p:nvPr/>
        </p:nvSpPr>
        <p:spPr>
          <a:xfrm>
            <a:off x="698500" y="383540"/>
            <a:ext cx="4462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altLang="en-US" sz="2800" b="1" dirty="0">
              <a:solidFill>
                <a:srgbClr val="4472C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8346" y="6373503"/>
            <a:ext cx="1937982" cy="341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dirty="0">
                <a:solidFill>
                  <a:prstClr val="white"/>
                </a:solidFill>
              </a:rPr>
              <a:t>Škole za 21. vijek</a:t>
            </a: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sr-Latn-ME" sz="3200" b="1" dirty="0">
                <a:solidFill>
                  <a:srgbClr val="002060"/>
                </a:solidFill>
                <a:latin typeface="Arial "/>
              </a:rPr>
              <a:t>Proces </a:t>
            </a:r>
            <a:r>
              <a:rPr lang="en-GB" sz="3200" b="1" dirty="0" err="1" smtClean="0">
                <a:solidFill>
                  <a:srgbClr val="002060"/>
                </a:solidFill>
                <a:latin typeface="Arial "/>
              </a:rPr>
              <a:t>modifikacije</a:t>
            </a:r>
            <a:r>
              <a:rPr lang="sr-Latn-ME" sz="3200" b="1" dirty="0" smtClean="0">
                <a:solidFill>
                  <a:srgbClr val="002060"/>
                </a:solidFill>
                <a:latin typeface="Arial "/>
              </a:rPr>
              <a:t> </a:t>
            </a:r>
            <a:r>
              <a:rPr lang="sr-Latn-ME" sz="3200" b="1" dirty="0">
                <a:solidFill>
                  <a:srgbClr val="002060"/>
                </a:solidFill>
                <a:latin typeface="Arial "/>
              </a:rPr>
              <a:t>modela  </a:t>
            </a:r>
            <a:r>
              <a:rPr lang="en-US" sz="3600" b="1" dirty="0">
                <a:solidFill>
                  <a:srgbClr val="00B1FF"/>
                </a:solidFill>
                <a:latin typeface="Arial "/>
              </a:rPr>
              <a:t/>
            </a:r>
            <a:br>
              <a:rPr lang="en-US" sz="3600" b="1" dirty="0">
                <a:solidFill>
                  <a:srgbClr val="00B1FF"/>
                </a:solidFill>
                <a:latin typeface="Arial "/>
              </a:rPr>
            </a:br>
            <a:endParaRPr lang="en-GB" sz="3200" b="1" dirty="0">
              <a:solidFill>
                <a:srgbClr val="002060"/>
              </a:solidFill>
            </a:endParaRP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3600400" cy="28390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 descr="C:\Users\racunar r\Downloads\34746475_311781526023255_333777645332332544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103" y="1988840"/>
            <a:ext cx="3602150" cy="28390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29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27700" y="5547725"/>
            <a:ext cx="1616926" cy="12126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0"/>
          <p:cNvSpPr txBox="1"/>
          <p:nvPr/>
        </p:nvSpPr>
        <p:spPr>
          <a:xfrm>
            <a:off x="698500" y="383540"/>
            <a:ext cx="4462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altLang="en-US" sz="2800" b="1" dirty="0">
              <a:solidFill>
                <a:srgbClr val="4472C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8346" y="6373503"/>
            <a:ext cx="1937982" cy="341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dirty="0">
                <a:solidFill>
                  <a:prstClr val="white"/>
                </a:solidFill>
              </a:rPr>
              <a:t>Škole za 21. vijek</a:t>
            </a: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sr-Latn-RS" sz="3200" b="1" dirty="0" smtClean="0">
                <a:solidFill>
                  <a:srgbClr val="002060"/>
                </a:solidFill>
              </a:rPr>
              <a:t>Kompleksnost koda </a:t>
            </a:r>
            <a:endParaRPr lang="en-GB" sz="3200" b="1" dirty="0">
              <a:solidFill>
                <a:srgbClr val="002060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59911"/>
            <a:ext cx="4931622" cy="466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302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0"/>
          <p:cNvSpPr txBox="1"/>
          <p:nvPr/>
        </p:nvSpPr>
        <p:spPr>
          <a:xfrm>
            <a:off x="698500" y="383540"/>
            <a:ext cx="4462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altLang="en-US" sz="2800" b="1" dirty="0">
              <a:solidFill>
                <a:srgbClr val="4472C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8346" y="6373503"/>
            <a:ext cx="1937982" cy="341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dirty="0">
                <a:solidFill>
                  <a:prstClr val="white"/>
                </a:solidFill>
              </a:rPr>
              <a:t>Škole za 21. vijek</a:t>
            </a: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sr-Latn-RS" sz="3200" b="1" dirty="0" smtClean="0">
                <a:solidFill>
                  <a:srgbClr val="002060"/>
                </a:solidFill>
              </a:rPr>
              <a:t>Regionalno takmičenje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8" cy="4669979"/>
          </a:xfrm>
        </p:spPr>
        <p:txBody>
          <a:bodyPr>
            <a:normAutofit/>
          </a:bodyPr>
          <a:lstStyle/>
          <a:p>
            <a:r>
              <a:rPr lang="sr-Latn-RS" sz="2800" dirty="0" smtClean="0"/>
              <a:t>regionalno takmičenje u Beogradu;</a:t>
            </a:r>
          </a:p>
          <a:p>
            <a:r>
              <a:rPr lang="sr-Latn-RS" sz="2800" dirty="0" smtClean="0"/>
              <a:t>uspjeh ‒ </a:t>
            </a:r>
            <a:r>
              <a:rPr lang="en-GB" sz="2800" dirty="0" err="1" smtClean="0"/>
              <a:t>četvrto</a:t>
            </a:r>
            <a:r>
              <a:rPr lang="en-GB" sz="2800" dirty="0" smtClean="0"/>
              <a:t> </a:t>
            </a:r>
            <a:r>
              <a:rPr lang="en-GB" sz="2800" dirty="0" err="1"/>
              <a:t>mjesto</a:t>
            </a:r>
            <a:r>
              <a:rPr lang="en-GB" sz="2800" dirty="0" smtClean="0"/>
              <a:t>, i </a:t>
            </a:r>
            <a:r>
              <a:rPr lang="en-GB" sz="2800" dirty="0" err="1" smtClean="0"/>
              <a:t>specijaln</a:t>
            </a:r>
            <a:r>
              <a:rPr lang="sr-Latn-RS" sz="2800" dirty="0" smtClean="0"/>
              <a:t>a</a:t>
            </a:r>
            <a:r>
              <a:rPr lang="en-GB" sz="2800" dirty="0" smtClean="0"/>
              <a:t> </a:t>
            </a:r>
            <a:r>
              <a:rPr lang="en-GB" sz="2800" dirty="0" err="1" smtClean="0"/>
              <a:t>nagrad</a:t>
            </a:r>
            <a:r>
              <a:rPr lang="sr-Latn-RS" sz="2800" dirty="0" smtClean="0"/>
              <a:t>a</a:t>
            </a:r>
            <a:r>
              <a:rPr lang="en-GB" sz="2800" dirty="0" smtClean="0"/>
              <a:t> </a:t>
            </a:r>
            <a:r>
              <a:rPr lang="en-GB" sz="2800" dirty="0" err="1"/>
              <a:t>žirija</a:t>
            </a:r>
            <a:r>
              <a:rPr lang="en-GB" sz="2800" dirty="0"/>
              <a:t> </a:t>
            </a:r>
            <a:r>
              <a:rPr lang="en-GB" sz="2800" dirty="0" err="1"/>
              <a:t>za</a:t>
            </a:r>
            <a:r>
              <a:rPr lang="en-GB" sz="2800" dirty="0"/>
              <a:t> </a:t>
            </a:r>
            <a:r>
              <a:rPr lang="en-GB" sz="2800" dirty="0" smtClean="0"/>
              <a:t>rad „</a:t>
            </a:r>
            <a:r>
              <a:rPr lang="en-GB" sz="2800" dirty="0" err="1" smtClean="0"/>
              <a:t>Jezička</a:t>
            </a:r>
            <a:r>
              <a:rPr lang="en-GB" sz="2800" dirty="0" smtClean="0"/>
              <a:t> </a:t>
            </a:r>
            <a:r>
              <a:rPr lang="en-GB" sz="2800" dirty="0" err="1" smtClean="0"/>
              <a:t>igrica</a:t>
            </a:r>
            <a:r>
              <a:rPr lang="en-GB" sz="2800" dirty="0" smtClean="0"/>
              <a:t>“, </a:t>
            </a:r>
            <a:r>
              <a:rPr lang="en-GB" sz="2800" dirty="0" err="1" smtClean="0"/>
              <a:t>kao</a:t>
            </a:r>
            <a:r>
              <a:rPr lang="en-GB" sz="2800" dirty="0" smtClean="0"/>
              <a:t> </a:t>
            </a:r>
            <a:r>
              <a:rPr lang="en-GB" sz="2800" dirty="0" err="1" smtClean="0"/>
              <a:t>najkreativniji</a:t>
            </a:r>
            <a:r>
              <a:rPr lang="en-GB" sz="2800" dirty="0" smtClean="0"/>
              <a:t> </a:t>
            </a:r>
            <a:r>
              <a:rPr lang="en-GB" sz="2800" dirty="0"/>
              <a:t>i </a:t>
            </a:r>
            <a:r>
              <a:rPr lang="sr-Latn-RS" sz="2800" dirty="0" smtClean="0"/>
              <a:t>naji</a:t>
            </a:r>
            <a:r>
              <a:rPr lang="en-GB" sz="2800" dirty="0" err="1" smtClean="0"/>
              <a:t>spirativniji</a:t>
            </a:r>
            <a:r>
              <a:rPr lang="en-GB" sz="2800" dirty="0" smtClean="0"/>
              <a:t> </a:t>
            </a:r>
            <a:r>
              <a:rPr lang="en-GB" sz="2800" dirty="0" err="1" smtClean="0"/>
              <a:t>projekat</a:t>
            </a:r>
            <a:r>
              <a:rPr lang="en-GB" sz="2800" dirty="0" smtClean="0"/>
              <a:t> </a:t>
            </a:r>
            <a:r>
              <a:rPr lang="en-GB" sz="2800" dirty="0" err="1"/>
              <a:t>predstavljen</a:t>
            </a:r>
            <a:r>
              <a:rPr lang="en-GB" sz="2800" dirty="0"/>
              <a:t> </a:t>
            </a:r>
            <a:r>
              <a:rPr lang="en-GB" sz="2800" dirty="0" err="1"/>
              <a:t>na</a:t>
            </a:r>
            <a:r>
              <a:rPr lang="en-GB" sz="2800" dirty="0"/>
              <a:t> </a:t>
            </a:r>
            <a:r>
              <a:rPr lang="en-GB" sz="2800" dirty="0" err="1" smtClean="0"/>
              <a:t>takmičenju</a:t>
            </a:r>
            <a:r>
              <a:rPr lang="sr-Latn-RS" sz="2800" dirty="0" smtClean="0"/>
              <a:t>.</a:t>
            </a:r>
            <a:endParaRPr lang="en-GB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15953"/>
            <a:ext cx="3888432" cy="2905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USER\Desktop\BRITANSKI\novi webinar\34889026_1740778799369306_4734077420833865728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15953"/>
            <a:ext cx="3672408" cy="290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oogle Shape;80;p1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227700" y="5547725"/>
            <a:ext cx="1616926" cy="1212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547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Promocija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824399"/>
            <a:ext cx="2880320" cy="240913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52736"/>
            <a:ext cx="2919214" cy="23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USER\Desktop\BRITANSKI\novi webinar\USER_SCOPED_TEMP_DATA_orca_share_media15372730390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63" y="3789039"/>
            <a:ext cx="3024336" cy="24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BRITANSKI\novi webinar\unnamed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3789040"/>
            <a:ext cx="2520280" cy="243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BRITANSKI\Capture 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466" y="1052736"/>
            <a:ext cx="2851013" cy="236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17525"/>
            <a:ext cx="2736304" cy="243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Google Shape;80;p17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227700" y="5547725"/>
            <a:ext cx="1616926" cy="1212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176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itish Council_Presentation Blue">
  <a:themeElements>
    <a:clrScheme name="British Council Blue">
      <a:dk1>
        <a:sysClr val="windowText" lastClr="000000"/>
      </a:dk1>
      <a:lt1>
        <a:sysClr val="window" lastClr="FFFFFF"/>
      </a:lt1>
      <a:dk2>
        <a:srgbClr val="1EAEE5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21st Century School - School leaders.potx" id="{5FCE04A2-55DB-4AAB-8AA8-5B3F5DFD163A}" vid="{E6389065-5924-4140-8357-03305ADF508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6901</TotalTime>
  <Words>153</Words>
  <Application>Microsoft Office PowerPoint</Application>
  <PresentationFormat>On-screen Show (4:3)</PresentationFormat>
  <Paragraphs>32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British Council_Presentation Blue</vt:lpstr>
      <vt:lpstr>   Škole za 21. vijek Vebinar: OD IDEJE DO REALIZACIJE Kako osmisliti u nastavi primjenljiv micro:bit projekat Voditelji: Milena Kuč, prof. crnogorskog jezika                    Elza Numanović, prof. razredne nastave  </vt:lpstr>
      <vt:lpstr>Aktivnosti nakon obuke</vt:lpstr>
      <vt:lpstr> Izazov i prepreke </vt:lpstr>
      <vt:lpstr> Nacionalno takmičenju u Podgorici </vt:lpstr>
      <vt:lpstr>Proces modifikacije modela   </vt:lpstr>
      <vt:lpstr>Kompleksnost koda </vt:lpstr>
      <vt:lpstr>Regionalno takmičenje</vt:lpstr>
      <vt:lpstr>Promocija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Primjena Micro:bita u nastavi predmeta Crnogorski - srpski, bosanski i hrvatski jezik i književnost</dc:title>
  <dc:creator>Windows User</dc:creator>
  <cp:lastModifiedBy>Windows User</cp:lastModifiedBy>
  <cp:revision>162</cp:revision>
  <dcterms:created xsi:type="dcterms:W3CDTF">2020-05-14T21:00:08Z</dcterms:created>
  <dcterms:modified xsi:type="dcterms:W3CDTF">2020-06-09T13:59:14Z</dcterms:modified>
</cp:coreProperties>
</file>