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13" r:id="rId3"/>
  </p:sldMasterIdLst>
  <p:notesMasterIdLst>
    <p:notesMasterId r:id="rId16"/>
  </p:notesMasterIdLst>
  <p:sldIdLst>
    <p:sldId id="267" r:id="rId4"/>
    <p:sldId id="268" r:id="rId5"/>
    <p:sldId id="305" r:id="rId6"/>
    <p:sldId id="283" r:id="rId7"/>
    <p:sldId id="284" r:id="rId8"/>
    <p:sldId id="286" r:id="rId9"/>
    <p:sldId id="287" r:id="rId10"/>
    <p:sldId id="288" r:id="rId11"/>
    <p:sldId id="289" r:id="rId12"/>
    <p:sldId id="302" r:id="rId13"/>
    <p:sldId id="297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E731-9EEC-48A9-A425-6F4EF8F91BE8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31A1-D95B-42F6-A19C-BB075986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68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5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7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11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64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047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2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F140-E3CC-4F47-B30E-7D581526283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05719"/>
            <a:ext cx="8388000" cy="5281684"/>
          </a:xfrm>
        </p:spPr>
        <p:txBody>
          <a:bodyPr/>
          <a:lstStyle/>
          <a:p>
            <a:r>
              <a:rPr lang="sr-Latn-RS" sz="1600" cap="none" dirty="0"/>
              <a:t/>
            </a:r>
            <a:br>
              <a:rPr lang="sr-Latn-RS" sz="1600" cap="none" dirty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2400" cap="none" dirty="0"/>
              <a:t/>
            </a:r>
            <a:br>
              <a:rPr lang="sr-Latn-RS" sz="2400" cap="none" dirty="0"/>
            </a:br>
            <a:r>
              <a:rPr lang="sr-Latn-RS" cap="none" dirty="0" smtClean="0"/>
              <a:t>Škole </a:t>
            </a:r>
            <a:r>
              <a:rPr lang="sr-Latn-RS" cap="none" dirty="0"/>
              <a:t>za 21. </a:t>
            </a:r>
            <a:r>
              <a:rPr lang="sr-Latn-RS" cap="none" dirty="0" smtClean="0"/>
              <a:t>vijek</a:t>
            </a:r>
            <a:br>
              <a:rPr lang="sr-Latn-RS" cap="none" dirty="0" smtClean="0"/>
            </a:br>
            <a:r>
              <a:rPr lang="sr-Latn-RS" cap="none" dirty="0" smtClean="0"/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Vebinar P</a:t>
            </a:r>
            <a:r>
              <a:rPr lang="en-GB" sz="3200" b="1" cap="none" spc="0" dirty="0" err="1" smtClean="0">
                <a:latin typeface="Calibri"/>
                <a:cs typeface="+mj-cs"/>
              </a:rPr>
              <a:t>rimjena</a:t>
            </a:r>
            <a:r>
              <a:rPr lang="en-GB" sz="3200" b="1" cap="none" spc="0" dirty="0" smtClean="0">
                <a:latin typeface="Calibri"/>
                <a:cs typeface="+mj-cs"/>
              </a:rPr>
              <a:t> </a:t>
            </a:r>
            <a:r>
              <a:rPr lang="en-GB" sz="3200" b="1" cap="none" spc="0" dirty="0" err="1" smtClean="0">
                <a:latin typeface="Calibri"/>
                <a:cs typeface="+mj-cs"/>
              </a:rPr>
              <a:t>Micro:bit</a:t>
            </a:r>
            <a:r>
              <a:rPr lang="sr-Latn-RS" sz="3200" b="1" cap="none" spc="0" dirty="0" smtClean="0">
                <a:latin typeface="Calibri"/>
                <a:cs typeface="+mj-cs"/>
              </a:rPr>
              <a:t>-</a:t>
            </a:r>
            <a:r>
              <a:rPr lang="en-GB" sz="3200" b="1" cap="none" spc="0" dirty="0" smtClean="0">
                <a:latin typeface="Calibri"/>
                <a:cs typeface="+mj-cs"/>
              </a:rPr>
              <a:t>a </a:t>
            </a:r>
            <a:r>
              <a:rPr lang="en-GB" sz="3200" b="1" cap="none" spc="0" dirty="0">
                <a:latin typeface="Calibri"/>
                <a:cs typeface="+mj-cs"/>
              </a:rPr>
              <a:t>u </a:t>
            </a:r>
            <a:r>
              <a:rPr lang="en-GB" sz="3200" b="1" cap="none" spc="0" dirty="0" err="1">
                <a:latin typeface="Calibri"/>
                <a:cs typeface="+mj-cs"/>
              </a:rPr>
              <a:t>nastavi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predmeta </a:t>
            </a:r>
            <a:r>
              <a:rPr lang="en-GB" sz="3200" b="1" cap="none" spc="0" dirty="0" err="1">
                <a:latin typeface="Calibri"/>
                <a:cs typeface="+mj-cs"/>
              </a:rPr>
              <a:t>Crnogorsk</a:t>
            </a:r>
            <a:r>
              <a:rPr lang="sr-Latn-RS" sz="3200" b="1" cap="none" spc="0" dirty="0">
                <a:latin typeface="Calibri"/>
                <a:cs typeface="+mj-cs"/>
              </a:rPr>
              <a:t>i </a:t>
            </a:r>
            <a:r>
              <a:rPr lang="sr-Latn-ME" sz="3200" dirty="0"/>
              <a:t>−</a:t>
            </a:r>
            <a:r>
              <a:rPr lang="sr-Latn-RS" sz="3200" b="1" cap="none" spc="0" dirty="0" smtClean="0">
                <a:latin typeface="Calibri"/>
                <a:cs typeface="+mj-cs"/>
              </a:rPr>
              <a:t> </a:t>
            </a:r>
            <a:r>
              <a:rPr lang="en-GB" sz="3200" b="1" cap="none" spc="0" dirty="0" err="1">
                <a:latin typeface="Calibri"/>
                <a:cs typeface="+mj-cs"/>
              </a:rPr>
              <a:t>srpsk</a:t>
            </a:r>
            <a:r>
              <a:rPr lang="sr-Latn-RS" sz="3200" b="1" cap="none" spc="0" dirty="0">
                <a:latin typeface="Calibri"/>
                <a:cs typeface="+mj-cs"/>
              </a:rPr>
              <a:t>i</a:t>
            </a:r>
            <a:r>
              <a:rPr lang="en-GB" sz="3200" b="1" cap="none" spc="0" dirty="0">
                <a:latin typeface="Calibri"/>
                <a:cs typeface="+mj-cs"/>
              </a:rPr>
              <a:t>, </a:t>
            </a:r>
            <a:r>
              <a:rPr lang="en-GB" sz="3200" b="1" cap="none" spc="0" dirty="0" err="1">
                <a:latin typeface="Calibri"/>
                <a:cs typeface="+mj-cs"/>
              </a:rPr>
              <a:t>bosansk</a:t>
            </a:r>
            <a:r>
              <a:rPr lang="sr-Latn-RS" sz="3200" b="1" cap="none" spc="0" dirty="0">
                <a:latin typeface="Calibri"/>
                <a:cs typeface="+mj-cs"/>
              </a:rPr>
              <a:t>i </a:t>
            </a:r>
            <a:r>
              <a:rPr lang="en-GB" sz="3200" b="1" cap="none" spc="0" dirty="0">
                <a:latin typeface="Calibri"/>
                <a:cs typeface="+mj-cs"/>
              </a:rPr>
              <a:t>i </a:t>
            </a:r>
            <a:r>
              <a:rPr lang="en-GB" sz="3200" b="1" cap="none" spc="0" dirty="0" err="1">
                <a:latin typeface="Calibri"/>
                <a:cs typeface="+mj-cs"/>
              </a:rPr>
              <a:t>hrvatsk</a:t>
            </a:r>
            <a:r>
              <a:rPr lang="sr-Latn-RS" sz="3200" b="1" cap="none" spc="0" dirty="0">
                <a:latin typeface="Calibri"/>
                <a:cs typeface="+mj-cs"/>
              </a:rPr>
              <a:t>i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en-GB" sz="3200" b="1" cap="none" spc="0" dirty="0" err="1">
                <a:latin typeface="Calibri"/>
                <a:cs typeface="+mj-cs"/>
              </a:rPr>
              <a:t>jezik</a:t>
            </a:r>
            <a:r>
              <a:rPr lang="en-GB" sz="3200" b="1" cap="none" spc="0" dirty="0">
                <a:latin typeface="Calibri"/>
                <a:cs typeface="+mj-cs"/>
              </a:rPr>
              <a:t> i </a:t>
            </a:r>
            <a:r>
              <a:rPr lang="en-GB" sz="3200" b="1" cap="none" spc="0" dirty="0" err="1" smtClean="0">
                <a:latin typeface="Calibri"/>
                <a:cs typeface="+mj-cs"/>
              </a:rPr>
              <a:t>književnost</a:t>
            </a:r>
            <a:r>
              <a:rPr lang="sr-Latn-RS" sz="3200" b="1" cap="none" spc="0" dirty="0" smtClean="0">
                <a:latin typeface="Calibri"/>
                <a:cs typeface="+mj-cs"/>
              </a:rPr>
              <a:t/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000" b="1" cap="none" spc="0" dirty="0" smtClean="0">
                <a:latin typeface="Calibri"/>
                <a:cs typeface="+mj-cs"/>
              </a:rPr>
              <a:t>Voditelji: Elza Numanović, Milena Kuč, Dragan Marković</a:t>
            </a:r>
            <a:br>
              <a:rPr lang="sr-Latn-RS" sz="2000" b="1" cap="none" spc="0" dirty="0" smtClean="0">
                <a:latin typeface="Calibri"/>
                <a:cs typeface="+mj-cs"/>
              </a:rPr>
            </a:br>
            <a:r>
              <a:rPr lang="sr-Latn-RS" sz="2000" cap="none" dirty="0"/>
              <a:t/>
            </a:r>
            <a:br>
              <a:rPr lang="sr-Latn-RS" sz="2000" cap="none" dirty="0"/>
            </a:br>
            <a:endParaRPr lang="en-GB" sz="2000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6000" y="6288123"/>
            <a:ext cx="8424000" cy="56881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4031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Poezija</a:t>
            </a:r>
            <a:r>
              <a:rPr lang="en-GB" sz="3200" b="1" dirty="0" smtClean="0">
                <a:solidFill>
                  <a:srgbClr val="002060"/>
                </a:solidFill>
              </a:rPr>
              <a:t/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sr-Latn-RS" sz="3200" b="1" i="1" dirty="0" smtClean="0">
                <a:solidFill>
                  <a:srgbClr val="002060"/>
                </a:solidFill>
              </a:rPr>
              <a:t>Ikona</a:t>
            </a:r>
            <a:r>
              <a:rPr lang="sr-Latn-RS" sz="3200" b="1" dirty="0">
                <a:solidFill>
                  <a:srgbClr val="002060"/>
                </a:solidFill>
              </a:rPr>
              <a:t>, Risto Ratković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sr-Latn-RS" dirty="0" smtClean="0"/>
          </a:p>
          <a:p>
            <a:pPr lvl="0" algn="ctr"/>
            <a:r>
              <a:rPr lang="sr-Latn-RS" sz="3100" dirty="0" smtClean="0">
                <a:solidFill>
                  <a:srgbClr val="002060"/>
                </a:solidFill>
              </a:rPr>
              <a:t>Uvodni dio časa: </a:t>
            </a:r>
          </a:p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800" dirty="0" smtClean="0"/>
              <a:t>m</a:t>
            </a:r>
            <a:r>
              <a:rPr lang="en-US" sz="2800" dirty="0" err="1"/>
              <a:t>icro</a:t>
            </a:r>
            <a:r>
              <a:rPr lang="sr-Latn-RS" sz="2800" dirty="0"/>
              <a:t>:</a:t>
            </a:r>
            <a:r>
              <a:rPr lang="en-US" sz="2800" dirty="0"/>
              <a:t>bit </a:t>
            </a:r>
            <a:r>
              <a:rPr lang="sr-Latn-RS" sz="2800" dirty="0"/>
              <a:t>je programiran tako da prikazuje određene </a:t>
            </a:r>
            <a:r>
              <a:rPr lang="sr-Latn-RS" sz="2800" dirty="0" smtClean="0"/>
              <a:t>riječi, simbole </a:t>
            </a:r>
            <a:r>
              <a:rPr lang="en-US" sz="2800" dirty="0"/>
              <a:t>i </a:t>
            </a:r>
            <a:r>
              <a:rPr lang="en-US" sz="2800" dirty="0" err="1"/>
              <a:t>muzik</a:t>
            </a:r>
            <a:r>
              <a:rPr lang="sr-Latn-RS" sz="2800" dirty="0"/>
              <a:t>u;</a:t>
            </a:r>
          </a:p>
          <a:p>
            <a:r>
              <a:rPr lang="sr-Latn-RS" sz="2800" dirty="0"/>
              <a:t>n</a:t>
            </a:r>
            <a:r>
              <a:rPr lang="en-US" sz="2800" dirty="0"/>
              <a:t>a </a:t>
            </a:r>
            <a:r>
              <a:rPr lang="en-US" sz="2800" dirty="0" err="1"/>
              <a:t>osnovu</a:t>
            </a:r>
            <a:r>
              <a:rPr lang="en-US" sz="2800" dirty="0"/>
              <a:t> </a:t>
            </a:r>
            <a:r>
              <a:rPr lang="en-US" sz="2800" dirty="0" err="1"/>
              <a:t>programiranog</a:t>
            </a:r>
            <a:r>
              <a:rPr lang="en-US" sz="2800" dirty="0"/>
              <a:t> micro</a:t>
            </a:r>
            <a:r>
              <a:rPr lang="sr-Latn-RS" sz="2800" dirty="0"/>
              <a:t>:</a:t>
            </a:r>
            <a:r>
              <a:rPr lang="en-US" sz="2800" dirty="0" smtClean="0"/>
              <a:t>bit</a:t>
            </a:r>
            <a:r>
              <a:rPr lang="sr-Latn-RS" sz="2800" dirty="0" smtClean="0"/>
              <a:t>-</a:t>
            </a:r>
            <a:r>
              <a:rPr lang="en-US" sz="2800" dirty="0" smtClean="0"/>
              <a:t>a</a:t>
            </a:r>
            <a:r>
              <a:rPr lang="sr-Latn-RS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učenici</a:t>
            </a:r>
            <a:r>
              <a:rPr lang="en-US" sz="2800" dirty="0"/>
              <a:t> </a:t>
            </a:r>
            <a:r>
              <a:rPr lang="sr-Latn-RS" sz="2800" dirty="0"/>
              <a:t>zapisuju</a:t>
            </a:r>
            <a:r>
              <a:rPr lang="en-US" sz="2800" dirty="0"/>
              <a:t> </a:t>
            </a:r>
            <a:r>
              <a:rPr lang="en-US" sz="2800" dirty="0" err="1"/>
              <a:t>svoja</a:t>
            </a:r>
            <a:r>
              <a:rPr lang="en-US" sz="2800" dirty="0"/>
              <a:t> </a:t>
            </a:r>
            <a:r>
              <a:rPr lang="en-US" sz="2800" dirty="0" err="1"/>
              <a:t>predviđanja</a:t>
            </a:r>
            <a:r>
              <a:rPr lang="en-US" sz="2800" dirty="0"/>
              <a:t>, </a:t>
            </a:r>
            <a:r>
              <a:rPr lang="en-US" sz="2800" dirty="0" err="1"/>
              <a:t>očekivanja</a:t>
            </a:r>
            <a:r>
              <a:rPr lang="en-US" sz="2800" dirty="0"/>
              <a:t> (</a:t>
            </a:r>
            <a:r>
              <a:rPr lang="en-US" sz="2800" dirty="0" err="1"/>
              <a:t>ritam</a:t>
            </a:r>
            <a:r>
              <a:rPr lang="sr-Latn-RS" sz="2800" dirty="0"/>
              <a:t> pjesme,</a:t>
            </a:r>
            <a:r>
              <a:rPr lang="en-US" sz="2800" dirty="0"/>
              <a:t> </a:t>
            </a:r>
            <a:r>
              <a:rPr lang="en-US" sz="2800" dirty="0" err="1"/>
              <a:t>motiv</a:t>
            </a:r>
            <a:r>
              <a:rPr lang="sr-Latn-RS" sz="2800" dirty="0"/>
              <a:t>i, </a:t>
            </a: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 smtClean="0"/>
              <a:t>pjesme</a:t>
            </a:r>
            <a:r>
              <a:rPr lang="en-US" sz="2800" dirty="0" smtClean="0"/>
              <a:t>…</a:t>
            </a:r>
            <a:r>
              <a:rPr lang="sr-Latn-RS" sz="2800" dirty="0"/>
              <a:t>)</a:t>
            </a:r>
            <a:endParaRPr lang="en-GB" sz="2800" dirty="0"/>
          </a:p>
          <a:p>
            <a:pPr marL="0" indent="0">
              <a:buNone/>
            </a:pPr>
            <a:endParaRPr lang="sr-Latn-RS" sz="2800" dirty="0" smtClean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sr-Latn-RS" dirty="0" smtClean="0"/>
          </a:p>
          <a:p>
            <a:pPr algn="ctr"/>
            <a:r>
              <a:rPr lang="en-GB" sz="3100" dirty="0" err="1" smtClean="0">
                <a:solidFill>
                  <a:srgbClr val="002060"/>
                </a:solidFill>
              </a:rPr>
              <a:t>Kod</a:t>
            </a:r>
            <a:endParaRPr lang="en-GB" sz="31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75" y="2174875"/>
            <a:ext cx="4027274" cy="3951288"/>
          </a:xfrm>
        </p:spPr>
      </p:pic>
    </p:spTree>
    <p:extLst>
      <p:ext uri="{BB962C8B-B14F-4D97-AF65-F5344CB8AC3E}">
        <p14:creationId xmlns:p14="http://schemas.microsoft.com/office/powerpoint/2010/main" val="5941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Igra pantomime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dirty="0"/>
              <a:t>t</a:t>
            </a:r>
            <a:r>
              <a:rPr lang="sr-Latn-ME" dirty="0" smtClean="0"/>
              <a:t>aster </a:t>
            </a:r>
            <a:r>
              <a:rPr lang="sr-Latn-ME" dirty="0" smtClean="0">
                <a:solidFill>
                  <a:srgbClr val="FF0000"/>
                </a:solidFill>
              </a:rPr>
              <a:t>A</a:t>
            </a:r>
            <a:r>
              <a:rPr lang="sr-Latn-ME" dirty="0"/>
              <a:t> </a:t>
            </a:r>
            <a:r>
              <a:rPr lang="sr-Latn-ME" dirty="0" smtClean="0"/>
              <a:t>‒ zadatak</a:t>
            </a:r>
          </a:p>
          <a:p>
            <a:pPr>
              <a:lnSpc>
                <a:spcPct val="115000"/>
              </a:lnSpc>
            </a:pPr>
            <a:r>
              <a:rPr lang="en-GB" dirty="0"/>
              <a:t>t</a:t>
            </a:r>
            <a:r>
              <a:rPr lang="sr-Latn-ME" dirty="0" smtClean="0"/>
              <a:t>aster </a:t>
            </a:r>
            <a:r>
              <a:rPr lang="sr-Latn-ME" dirty="0">
                <a:solidFill>
                  <a:srgbClr val="FF0000"/>
                </a:solidFill>
              </a:rPr>
              <a:t>B</a:t>
            </a:r>
            <a:r>
              <a:rPr lang="sr-Latn-ME" dirty="0"/>
              <a:t> </a:t>
            </a:r>
            <a:r>
              <a:rPr lang="sr-Latn-ME" dirty="0" smtClean="0"/>
              <a:t>‒ redni broj učenika koji će odgovoriti izazovu</a:t>
            </a:r>
            <a:endParaRPr lang="en-GB" dirty="0"/>
          </a:p>
        </p:txBody>
      </p:sp>
      <p:pic>
        <p:nvPicPr>
          <p:cNvPr id="9" name="Picture 5" descr="C:\Users\racunar r\Downloads\34342500_2161992764030341_915301051251713638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64" y="2708920"/>
            <a:ext cx="1870364" cy="359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racunar r\Downloads\34505751_2161992800697004_744995626339742515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82" y="1412776"/>
            <a:ext cx="2212239" cy="355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717032"/>
            <a:ext cx="295977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sr-Latn-ME" sz="3200" b="1" dirty="0">
                <a:solidFill>
                  <a:srgbClr val="002060"/>
                </a:solidFill>
              </a:rPr>
              <a:t>ZAKLJUČAK: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ME" sz="2800" b="1" dirty="0" smtClean="0"/>
              <a:t>ŠTA </a:t>
            </a:r>
            <a:r>
              <a:rPr lang="sr-Latn-ME" sz="2800" b="1" dirty="0"/>
              <a:t>SMO POSTIGLI TOKOM RADA SA </a:t>
            </a:r>
            <a:r>
              <a:rPr lang="sr-Latn-ME" sz="2800" b="1" dirty="0" smtClean="0"/>
              <a:t>MICRO:BIT-OM</a:t>
            </a:r>
            <a:r>
              <a:rPr lang="sr-Latn-ME" sz="2800" b="1" dirty="0"/>
              <a:t>:</a:t>
            </a:r>
            <a:endParaRPr lang="en-GB" sz="2800" dirty="0"/>
          </a:p>
          <a:p>
            <a:pPr marL="0" indent="0">
              <a:buNone/>
            </a:pPr>
            <a:r>
              <a:rPr lang="sr-Latn-ME" sz="2800" b="1" dirty="0"/>
              <a:t> </a:t>
            </a:r>
            <a:endParaRPr lang="en-GB" sz="2800" dirty="0"/>
          </a:p>
          <a:p>
            <a:pPr lvl="0"/>
            <a:r>
              <a:rPr lang="sr-Latn-ME" sz="2800" dirty="0" smtClean="0"/>
              <a:t>unaprijedili digitalne sposobnosti kod učenika;</a:t>
            </a:r>
            <a:endParaRPr lang="en-GB" sz="2800" dirty="0" smtClean="0"/>
          </a:p>
          <a:p>
            <a:pPr lvl="0"/>
            <a:r>
              <a:rPr lang="sr-Latn-ME" sz="2800" dirty="0" smtClean="0"/>
              <a:t>osnažili samopouzdanje kod učenika;</a:t>
            </a:r>
            <a:endParaRPr lang="en-GB" sz="2800" dirty="0" smtClean="0"/>
          </a:p>
          <a:p>
            <a:pPr lvl="0"/>
            <a:r>
              <a:rPr lang="sr-Latn-ME" sz="2800" dirty="0" smtClean="0"/>
              <a:t>podržali učenike u sticanju trajnijeg znanja, vještina i sposobnosti;</a:t>
            </a:r>
            <a:endParaRPr lang="en-GB" sz="2800" dirty="0" smtClean="0"/>
          </a:p>
          <a:p>
            <a:pPr lvl="0"/>
            <a:r>
              <a:rPr lang="sr-Latn-ME" sz="2800" dirty="0" smtClean="0"/>
              <a:t>animirali učenike za rad − pokrenuli stvaralački i kreativni potencijal učenika, preduzetnički duh;</a:t>
            </a:r>
            <a:r>
              <a:rPr lang="sr-Latn-ME" sz="2800" b="1" dirty="0" smtClean="0"/>
              <a:t> </a:t>
            </a:r>
            <a:endParaRPr lang="en-GB" sz="2800" dirty="0" smtClean="0"/>
          </a:p>
          <a:p>
            <a:pPr lvl="0"/>
            <a:r>
              <a:rPr lang="sr-Latn-ME" sz="2800" dirty="0" smtClean="0"/>
              <a:t>podstakli na kritičko promišljanje i programiranje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4501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0" y="-1241948"/>
            <a:ext cx="8388000" cy="2129052"/>
          </a:xfrm>
        </p:spPr>
        <p:txBody>
          <a:bodyPr/>
          <a:lstStyle/>
          <a:p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cap="none" dirty="0" smtClean="0"/>
              <a:t/>
            </a:r>
            <a:br>
              <a:rPr lang="sr-Latn-RS" cap="none" dirty="0" smtClean="0"/>
            </a:br>
            <a:r>
              <a:rPr lang="sr-Latn-RS" cap="none" dirty="0"/>
              <a:t/>
            </a:r>
            <a:br>
              <a:rPr lang="sr-Latn-RS" cap="none" dirty="0"/>
            </a:br>
            <a:endParaRPr lang="en-GB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5057" y="1052736"/>
            <a:ext cx="8424000" cy="5256584"/>
          </a:xfrm>
        </p:spPr>
        <p:txBody>
          <a:bodyPr/>
          <a:lstStyle/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r>
              <a:rPr lang="sr-Latn-RS" sz="2800" b="1" dirty="0" smtClean="0">
                <a:solidFill>
                  <a:prstClr val="white"/>
                </a:solidFill>
              </a:rPr>
              <a:t>Uvod u </a:t>
            </a:r>
            <a:r>
              <a:rPr lang="sr-Latn-RS" sz="2800" b="1" dirty="0" smtClean="0"/>
              <a:t>vebinar</a:t>
            </a:r>
          </a:p>
          <a:p>
            <a:endParaRPr lang="sr-Latn-RS" sz="20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Pozdravna riječ </a:t>
            </a:r>
            <a:r>
              <a:rPr lang="sr-Latn-RS" sz="2000" dirty="0">
                <a:solidFill>
                  <a:prstClr val="white"/>
                </a:solidFill>
              </a:rPr>
              <a:t>učesnicima, predstavljanje voditelja, isticanje ciljeva vebinara </a:t>
            </a:r>
            <a:endParaRPr lang="sr-Latn-RS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>
                <a:solidFill>
                  <a:prstClr val="white"/>
                </a:solidFill>
              </a:rPr>
              <a:t>Osnovne karakteristike micro:bit uređaja </a:t>
            </a:r>
            <a:endParaRPr lang="sr-Latn-RS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prstClr val="white"/>
                </a:solidFill>
              </a:rPr>
              <a:t>Algoritamski zadaci sa micro:bit-om u nastavi </a:t>
            </a:r>
            <a:r>
              <a:rPr lang="sr-Latn-RS" sz="2000" dirty="0" smtClean="0">
                <a:solidFill>
                  <a:prstClr val="white"/>
                </a:solidFill>
              </a:rPr>
              <a:t>C</a:t>
            </a:r>
            <a:r>
              <a:rPr lang="sr-Latn-ME" sz="2000" dirty="0"/>
              <a:t> − </a:t>
            </a:r>
            <a:r>
              <a:rPr lang="sr-Latn-RS" sz="2000" dirty="0" smtClean="0">
                <a:solidFill>
                  <a:prstClr val="white"/>
                </a:solidFill>
              </a:rPr>
              <a:t>SBH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prstClr val="white"/>
                </a:solidFill>
              </a:rPr>
              <a:t>Stvaranje </a:t>
            </a:r>
            <a:r>
              <a:rPr lang="sr-Latn-RS" sz="2000" dirty="0" smtClean="0">
                <a:solidFill>
                  <a:prstClr val="white"/>
                </a:solidFill>
              </a:rPr>
              <a:t>teksta </a:t>
            </a:r>
            <a:r>
              <a:rPr lang="sr-Latn-RS" sz="2000" dirty="0">
                <a:solidFill>
                  <a:prstClr val="white"/>
                </a:solidFill>
              </a:rPr>
              <a:t>pomoću </a:t>
            </a:r>
            <a:r>
              <a:rPr lang="sr-Latn-RS" sz="2000" dirty="0" smtClean="0">
                <a:solidFill>
                  <a:prstClr val="white"/>
                </a:solidFill>
              </a:rPr>
              <a:t>micro:bit-a i drugi primjeri (književnost)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prstClr val="white"/>
                </a:solidFill>
              </a:rPr>
              <a:t>Stvaranje reklama pomoću </a:t>
            </a:r>
            <a:r>
              <a:rPr lang="sr-Latn-RS" sz="2000" dirty="0" smtClean="0">
                <a:solidFill>
                  <a:prstClr val="white"/>
                </a:solidFill>
              </a:rPr>
              <a:t>micro:bit-a i drugi primjeri (jezik)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Učenici programeri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Uključenje učesnika</a:t>
            </a:r>
          </a:p>
          <a:p>
            <a:endParaRPr lang="sr-Latn-RS" sz="1400" b="1" dirty="0" smtClean="0">
              <a:solidFill>
                <a:prstClr val="white"/>
              </a:solidFill>
            </a:endParaRPr>
          </a:p>
          <a:p>
            <a:r>
              <a:rPr lang="sr-Latn-RS" sz="1400" b="1" dirty="0" smtClean="0">
                <a:solidFill>
                  <a:prstClr val="white"/>
                </a:solidFill>
              </a:rPr>
              <a:t>Moderator: Dragan Marković</a:t>
            </a:r>
            <a:endParaRPr lang="sr-Latn-RS" sz="1400" b="1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</a:rPr>
              <a:t>Primjena</a:t>
            </a:r>
            <a:r>
              <a:rPr lang="sr-Latn-RS" sz="3200" b="1" dirty="0" smtClean="0">
                <a:solidFill>
                  <a:srgbClr val="002060"/>
                </a:solidFill>
              </a:rPr>
              <a:t> micro:bit-a</a:t>
            </a:r>
            <a:r>
              <a:rPr lang="en-GB" sz="3200" b="1" dirty="0" smtClean="0">
                <a:solidFill>
                  <a:srgbClr val="002060"/>
                </a:solidFill>
              </a:rPr>
              <a:t> u </a:t>
            </a:r>
            <a:r>
              <a:rPr lang="en-GB" sz="3200" b="1" dirty="0" err="1" smtClean="0">
                <a:solidFill>
                  <a:srgbClr val="002060"/>
                </a:solidFill>
              </a:rPr>
              <a:t>predmetnoj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nastavi</a:t>
            </a:r>
            <a:r>
              <a:rPr lang="sr-Latn-ME" sz="3200"/>
              <a:t>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556792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sr-Latn-ME" sz="2800" dirty="0" smtClean="0">
                <a:solidFill>
                  <a:srgbClr val="002060"/>
                </a:solidFill>
              </a:rPr>
              <a:t>izazov;</a:t>
            </a:r>
          </a:p>
          <a:p>
            <a:pPr lvl="0"/>
            <a:r>
              <a:rPr lang="sr-Latn-ME" sz="2800" dirty="0" smtClean="0">
                <a:solidFill>
                  <a:srgbClr val="002060"/>
                </a:solidFill>
              </a:rPr>
              <a:t>sumnje;</a:t>
            </a:r>
          </a:p>
          <a:p>
            <a:pPr lvl="0"/>
            <a:r>
              <a:rPr lang="en-GB" sz="2800" dirty="0">
                <a:solidFill>
                  <a:srgbClr val="002060"/>
                </a:solidFill>
              </a:rPr>
              <a:t>n</a:t>
            </a:r>
            <a:r>
              <a:rPr lang="sr-Latn-ME" sz="2800" dirty="0" smtClean="0">
                <a:solidFill>
                  <a:srgbClr val="002060"/>
                </a:solidFill>
              </a:rPr>
              <a:t>edoumice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  <a:endParaRPr lang="sr-Latn-ME" sz="2800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en-GB" sz="29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62" y="3501008"/>
            <a:ext cx="3418662" cy="25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134266" cy="379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Kako se koristi micro:bit</a:t>
            </a:r>
            <a:r>
              <a:rPr lang="sr-Latn-RS" sz="3200" b="1" dirty="0">
                <a:solidFill>
                  <a:srgbClr val="002060"/>
                </a:solidFill>
              </a:rPr>
              <a:t>?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412776"/>
            <a:ext cx="8229600" cy="4381947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učenici </a:t>
            </a:r>
            <a:r>
              <a:rPr lang="sr-Latn-ME" sz="2800" dirty="0"/>
              <a:t>sami stvaraju kodove, </a:t>
            </a:r>
            <a:r>
              <a:rPr lang="sr-Latn-ME" sz="2800" dirty="0" smtClean="0"/>
              <a:t>programiraju;</a:t>
            </a:r>
            <a:endParaRPr lang="en-GB" sz="2800" strike="sngStrike" dirty="0"/>
          </a:p>
          <a:p>
            <a:pPr lvl="0"/>
            <a:r>
              <a:rPr lang="sr-Latn-ME" sz="2800" dirty="0" smtClean="0"/>
              <a:t>na </a:t>
            </a:r>
            <a:r>
              <a:rPr lang="sr-Latn-ME" sz="2800" dirty="0"/>
              <a:t>osnovu kodova (koje </a:t>
            </a:r>
            <a:r>
              <a:rPr lang="sr-Latn-ME" sz="2800" dirty="0" smtClean="0"/>
              <a:t>je nastavnik programirao</a:t>
            </a:r>
            <a:r>
              <a:rPr lang="sr-Latn-RS" sz="2800" dirty="0" smtClean="0"/>
              <a:t>)</a:t>
            </a:r>
            <a:r>
              <a:rPr lang="sr-Latn-ME" sz="2800" dirty="0" smtClean="0"/>
              <a:t> rade </a:t>
            </a:r>
            <a:r>
              <a:rPr lang="sr-Latn-ME" sz="2800" dirty="0"/>
              <a:t>određene </a:t>
            </a:r>
            <a:r>
              <a:rPr lang="sr-Latn-ME" sz="2800" dirty="0" smtClean="0"/>
              <a:t>zadatke;</a:t>
            </a:r>
            <a:endParaRPr lang="en-GB" sz="2800" dirty="0" smtClean="0"/>
          </a:p>
          <a:p>
            <a:r>
              <a:rPr lang="sr-Latn-ME" sz="2800" dirty="0" smtClean="0"/>
              <a:t>aktivnosti </a:t>
            </a:r>
            <a:r>
              <a:rPr lang="sr-Latn-ME" sz="2800" dirty="0"/>
              <a:t>sa </a:t>
            </a:r>
            <a:r>
              <a:rPr lang="sr-Latn-ME" sz="2800" dirty="0" smtClean="0"/>
              <a:t>micro:bit-om </a:t>
            </a:r>
            <a:r>
              <a:rPr lang="sr-Latn-ME" sz="2800" dirty="0"/>
              <a:t>predviđene su </a:t>
            </a:r>
            <a:r>
              <a:rPr lang="sr-Latn-ME" sz="2800" dirty="0" smtClean="0"/>
              <a:t>za određene </a:t>
            </a:r>
            <a:r>
              <a:rPr lang="sr-Latn-ME" sz="2800" dirty="0"/>
              <a:t>djelove </a:t>
            </a:r>
            <a:r>
              <a:rPr lang="sr-Latn-ME" sz="2800" dirty="0" smtClean="0"/>
              <a:t>časa, korak</a:t>
            </a:r>
            <a:r>
              <a:rPr lang="sr-Latn-RS" sz="2800" dirty="0" smtClean="0"/>
              <a:t>e, ali mogu biti planirane i za cijeli čas.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17" y="4296501"/>
            <a:ext cx="2722386" cy="2077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372786" cy="2369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Primjeri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340768"/>
            <a:ext cx="8229600" cy="4453955"/>
          </a:xfrm>
        </p:spPr>
        <p:txBody>
          <a:bodyPr>
            <a:normAutofit fontScale="55000" lnSpcReduction="20000"/>
          </a:bodyPr>
          <a:lstStyle/>
          <a:p>
            <a:endParaRPr lang="sr-Latn-RS" sz="3000" dirty="0" smtClean="0"/>
          </a:p>
          <a:p>
            <a:r>
              <a:rPr lang="sr-Latn-RS" sz="3000" dirty="0"/>
              <a:t>s</a:t>
            </a:r>
            <a:r>
              <a:rPr lang="sr-Latn-RS" sz="3000" dirty="0" smtClean="0"/>
              <a:t>tvaranje  teksta  (VI razred, grupni rad, aktivnost predviđena za jedan čas)</a:t>
            </a:r>
            <a:endParaRPr lang="en-GB" sz="3000" dirty="0" smtClean="0"/>
          </a:p>
          <a:p>
            <a:r>
              <a:rPr lang="sr-Latn-RS" sz="3000" dirty="0" smtClean="0"/>
              <a:t>sadržaj: basna </a:t>
            </a:r>
          </a:p>
          <a:p>
            <a:pPr marL="0" indent="0">
              <a:buNone/>
            </a:pPr>
            <a:r>
              <a:rPr lang="sr-Latn-RS" sz="3000" dirty="0"/>
              <a:t> </a:t>
            </a:r>
            <a:r>
              <a:rPr lang="sr-Latn-RS" sz="3000" dirty="0" smtClean="0"/>
              <a:t>                     </a:t>
            </a:r>
            <a:r>
              <a:rPr lang="sr-Latn-RS" sz="3000" i="1" dirty="0" smtClean="0"/>
              <a:t>Pobratimstvo psa i vuka</a:t>
            </a:r>
            <a:r>
              <a:rPr lang="sr-Latn-RS" sz="3000" dirty="0" smtClean="0"/>
              <a:t>, crnogorska narodna basna </a:t>
            </a:r>
          </a:p>
          <a:p>
            <a:pPr marL="0" indent="0">
              <a:buNone/>
            </a:pPr>
            <a:r>
              <a:rPr lang="sr-Latn-RS" sz="3000" dirty="0"/>
              <a:t>	 </a:t>
            </a:r>
            <a:r>
              <a:rPr lang="sr-Latn-RS" sz="3000" dirty="0" smtClean="0"/>
              <a:t>  </a:t>
            </a:r>
            <a:r>
              <a:rPr lang="sr-Latn-RS" sz="3000" i="1" dirty="0" smtClean="0"/>
              <a:t>Lav i lisica, </a:t>
            </a:r>
            <a:r>
              <a:rPr lang="sr-Latn-RS" sz="3000" dirty="0" smtClean="0"/>
              <a:t>Dositej Obradović</a:t>
            </a:r>
          </a:p>
          <a:p>
            <a:pPr marL="0" indent="0">
              <a:buNone/>
            </a:pPr>
            <a:endParaRPr lang="en-GB" sz="3000" dirty="0" smtClean="0"/>
          </a:p>
          <a:p>
            <a:pPr lvl="0"/>
            <a:r>
              <a:rPr lang="sr-Latn-RS" sz="2900" dirty="0" smtClean="0">
                <a:solidFill>
                  <a:srgbClr val="FF0000"/>
                </a:solidFill>
              </a:rPr>
              <a:t>Koraci: </a:t>
            </a:r>
          </a:p>
          <a:p>
            <a:pPr marL="0" lvl="0" indent="0">
              <a:buNone/>
            </a:pPr>
            <a:endParaRPr lang="sr-Latn-RS" sz="2900" dirty="0" smtClean="0">
              <a:solidFill>
                <a:srgbClr val="FF0000"/>
              </a:solidFill>
            </a:endParaRPr>
          </a:p>
          <a:p>
            <a:pPr lvl="0"/>
            <a:r>
              <a:rPr lang="sr-Latn-RS" sz="2700" dirty="0" smtClean="0"/>
              <a:t>učenicima </a:t>
            </a:r>
            <a:r>
              <a:rPr lang="sr-Latn-RS" sz="2700" dirty="0"/>
              <a:t>je podijeljen određeni </a:t>
            </a:r>
            <a:r>
              <a:rPr lang="sr-Latn-RS" sz="2700" dirty="0" smtClean="0"/>
              <a:t>materijal, tekst/basna</a:t>
            </a:r>
            <a:endParaRPr lang="sr-Latn-RS" sz="2700" dirty="0"/>
          </a:p>
          <a:p>
            <a:pPr lvl="0" algn="just"/>
            <a:r>
              <a:rPr lang="sr-Latn-RS" sz="2800" dirty="0" smtClean="0"/>
              <a:t>u</a:t>
            </a:r>
            <a:r>
              <a:rPr lang="en-US" sz="2800" dirty="0" err="1" smtClean="0"/>
              <a:t>čeni</a:t>
            </a:r>
            <a:r>
              <a:rPr lang="sr-Latn-RS" sz="2800" dirty="0" smtClean="0"/>
              <a:t>ci iz teksta pronalaze ključne riječi basne koje će programirati na micro:bit-u</a:t>
            </a:r>
          </a:p>
          <a:p>
            <a:pPr lvl="0" algn="just"/>
            <a:r>
              <a:rPr lang="sr-Latn-RS" sz="2800" dirty="0" smtClean="0"/>
              <a:t>programiraju micro:bit, prave kod</a:t>
            </a:r>
          </a:p>
          <a:p>
            <a:pPr lvl="0" algn="just"/>
            <a:r>
              <a:rPr lang="sr-Latn-RS" sz="2800" dirty="0" smtClean="0"/>
              <a:t>r</a:t>
            </a:r>
            <a:r>
              <a:rPr lang="en-US" sz="2800" dirty="0" err="1" smtClean="0"/>
              <a:t>azmjena</a:t>
            </a:r>
            <a:r>
              <a:rPr lang="en-US" sz="2800" dirty="0" smtClean="0"/>
              <a:t> micro</a:t>
            </a:r>
            <a:r>
              <a:rPr lang="sr-Latn-RS" sz="2800" dirty="0" smtClean="0"/>
              <a:t>:</a:t>
            </a:r>
            <a:r>
              <a:rPr lang="en-US" sz="2800" dirty="0" smtClean="0"/>
              <a:t>bit </a:t>
            </a:r>
            <a:r>
              <a:rPr lang="en-US" sz="2800" dirty="0" err="1" smtClean="0"/>
              <a:t>uređaja</a:t>
            </a:r>
            <a:r>
              <a:rPr lang="sr-Latn-RS" sz="2800" b="1" dirty="0" smtClean="0">
                <a:solidFill>
                  <a:srgbClr val="FF0000"/>
                </a:solidFill>
              </a:rPr>
              <a:t> </a:t>
            </a:r>
            <a:r>
              <a:rPr lang="sr-Latn-RS" sz="2900" dirty="0" smtClean="0"/>
              <a:t>(grupe između sebe razmjenjuju micro:bit-ove)</a:t>
            </a:r>
            <a:endParaRPr lang="sr-Latn-RS" sz="2900" strike="sngStrike" dirty="0"/>
          </a:p>
          <a:p>
            <a:pPr lvl="0" algn="just"/>
            <a:r>
              <a:rPr lang="sr-Latn-RS" sz="2800" dirty="0" smtClean="0"/>
              <a:t>n</a:t>
            </a:r>
            <a:r>
              <a:rPr lang="en-US" sz="2800" dirty="0" smtClean="0"/>
              <a:t>a </a:t>
            </a:r>
            <a:r>
              <a:rPr lang="en-US" sz="2800" dirty="0" err="1" smtClean="0"/>
              <a:t>osnovu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sr-Latn-RS" sz="2800" dirty="0" smtClean="0"/>
              <a:t>ova koje su dobili, </a:t>
            </a:r>
            <a:r>
              <a:rPr lang="en-US" sz="2800" dirty="0" err="1" smtClean="0"/>
              <a:t>stvar</a:t>
            </a:r>
            <a:r>
              <a:rPr lang="sr-Latn-RS" sz="2800" dirty="0" smtClean="0"/>
              <a:t>a</a:t>
            </a:r>
            <a:r>
              <a:rPr lang="en-US" sz="2800" dirty="0" err="1" smtClean="0"/>
              <a:t>ju</a:t>
            </a:r>
            <a:r>
              <a:rPr lang="en-US" sz="2800" dirty="0" smtClean="0"/>
              <a:t> </a:t>
            </a:r>
            <a:r>
              <a:rPr lang="en-US" sz="2800" dirty="0" err="1" smtClean="0"/>
              <a:t>tekst</a:t>
            </a:r>
            <a:r>
              <a:rPr lang="sr-Latn-RS" sz="2800" dirty="0"/>
              <a:t>/</a:t>
            </a:r>
            <a:r>
              <a:rPr lang="sr-Latn-RS" sz="2800" dirty="0" smtClean="0"/>
              <a:t>basnu (pišu u svesci). </a:t>
            </a:r>
          </a:p>
          <a:p>
            <a:pPr lvl="0" algn="just"/>
            <a:r>
              <a:rPr lang="sr-Latn-RS" sz="2800" dirty="0" smtClean="0"/>
              <a:t>č</a:t>
            </a:r>
            <a:r>
              <a:rPr lang="en-US" sz="2800" dirty="0" err="1" smtClean="0"/>
              <a:t>itaju</a:t>
            </a:r>
            <a:r>
              <a:rPr lang="en-US" sz="2800" dirty="0" smtClean="0"/>
              <a:t> </a:t>
            </a:r>
            <a:r>
              <a:rPr lang="en-US" sz="2800" dirty="0" err="1"/>
              <a:t>tekst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 smtClean="0"/>
              <a:t>napisali</a:t>
            </a:r>
            <a:endParaRPr lang="en-GB" sz="2800" dirty="0" smtClean="0"/>
          </a:p>
          <a:p>
            <a:pPr lvl="0" algn="just"/>
            <a:r>
              <a:rPr lang="sr-Latn-RS" sz="2800" dirty="0" smtClean="0"/>
              <a:t>u</a:t>
            </a:r>
            <a:r>
              <a:rPr lang="en-US" sz="2800" dirty="0" err="1" smtClean="0"/>
              <a:t>poznaju</a:t>
            </a:r>
            <a:r>
              <a:rPr lang="en-US" sz="2800" dirty="0" smtClean="0"/>
              <a:t> se 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pravim</a:t>
            </a:r>
            <a:r>
              <a:rPr lang="en-US" sz="2800" dirty="0" smtClean="0"/>
              <a:t> </a:t>
            </a:r>
            <a:r>
              <a:rPr lang="en-US" sz="2800" dirty="0" err="1" smtClean="0"/>
              <a:t>sadržaj</a:t>
            </a:r>
            <a:r>
              <a:rPr lang="en-US" sz="2800" dirty="0" smtClean="0"/>
              <a:t> </a:t>
            </a:r>
            <a:r>
              <a:rPr lang="en-US" sz="2800" dirty="0" err="1" smtClean="0"/>
              <a:t>basne</a:t>
            </a:r>
            <a:r>
              <a:rPr lang="sr-Latn-RS" sz="2800" dirty="0"/>
              <a:t> </a:t>
            </a:r>
            <a:endParaRPr lang="sr-Latn-RS" sz="2800" strike="sngStrike" dirty="0" smtClean="0"/>
          </a:p>
          <a:p>
            <a:pPr lvl="0" algn="just"/>
            <a:r>
              <a:rPr lang="sr-Latn-RS" sz="2800" dirty="0" smtClean="0"/>
              <a:t>p</a:t>
            </a:r>
            <a:r>
              <a:rPr lang="en-US" sz="2800" dirty="0" err="1" smtClean="0"/>
              <a:t>rocjenjuju</a:t>
            </a:r>
            <a:r>
              <a:rPr lang="en-US" sz="2800" dirty="0" smtClean="0"/>
              <a:t> </a:t>
            </a:r>
            <a:r>
              <a:rPr lang="en-US" sz="2800" dirty="0" err="1" smtClean="0"/>
              <a:t>uspješnost</a:t>
            </a:r>
            <a:r>
              <a:rPr lang="en-US" sz="2800" dirty="0" smtClean="0"/>
              <a:t> </a:t>
            </a:r>
            <a:r>
              <a:rPr lang="en-US" sz="2800" dirty="0" err="1" smtClean="0"/>
              <a:t>zadataka</a:t>
            </a:r>
            <a:r>
              <a:rPr lang="sr-Latn-RS" sz="2800" dirty="0" smtClean="0"/>
              <a:t> ...</a:t>
            </a:r>
            <a:endParaRPr lang="sr-Latn-RS" sz="2800" dirty="0"/>
          </a:p>
          <a:p>
            <a:pPr marL="0" lvl="0" indent="0" algn="just">
              <a:buNone/>
            </a:pPr>
            <a:endParaRPr lang="en-GB" sz="2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3200" b="1" dirty="0" smtClean="0">
                <a:solidFill>
                  <a:srgbClr val="002060"/>
                </a:solidFill>
              </a:rPr>
              <a:t>KOD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sr-Latn-RS" dirty="0" smtClean="0"/>
          </a:p>
          <a:p>
            <a:pPr algn="ctr"/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BASNA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LAV I LISICA</a:t>
            </a:r>
            <a:endParaRPr lang="en-GB" sz="2000" i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RS" sz="2800" dirty="0" smtClean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sr-Latn-RS" dirty="0" smtClean="0"/>
          </a:p>
          <a:p>
            <a:pPr algn="ctr"/>
            <a:r>
              <a:rPr lang="sr-Latn-RS" sz="2900" dirty="0" smtClean="0"/>
              <a:t>PREDLOG </a:t>
            </a:r>
            <a:r>
              <a:rPr lang="sr-Latn-RS" sz="2900" dirty="0"/>
              <a:t>KLJUČNIH </a:t>
            </a:r>
            <a:r>
              <a:rPr lang="sr-Latn-RS" sz="2900" dirty="0" smtClean="0"/>
              <a:t>RIJEČI:</a:t>
            </a:r>
          </a:p>
          <a:p>
            <a:pPr algn="ctr"/>
            <a:r>
              <a:rPr lang="sr-Latn-RS" sz="3300" i="1" dirty="0">
                <a:solidFill>
                  <a:srgbClr val="002060"/>
                </a:solidFill>
              </a:rPr>
              <a:t>BASN</a:t>
            </a:r>
            <a:r>
              <a:rPr lang="en-GB" sz="3300" i="1" dirty="0">
                <a:solidFill>
                  <a:srgbClr val="002060"/>
                </a:solidFill>
              </a:rPr>
              <a:t>A</a:t>
            </a:r>
            <a:r>
              <a:rPr lang="sr-Latn-RS" sz="3300" i="1" dirty="0">
                <a:solidFill>
                  <a:srgbClr val="002060"/>
                </a:solidFill>
              </a:rPr>
              <a:t> POBRATIMSTVO PSA I </a:t>
            </a:r>
            <a:r>
              <a:rPr lang="sr-Latn-RS" sz="3300" i="1" dirty="0" smtClean="0">
                <a:solidFill>
                  <a:srgbClr val="002060"/>
                </a:solidFill>
              </a:rPr>
              <a:t>VUKA</a:t>
            </a:r>
            <a:endParaRPr lang="en-GB" sz="3300" i="1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r>
              <a:rPr lang="en-US" sz="2000" dirty="0" smtClean="0"/>
              <a:t>TASTER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– PAS </a:t>
            </a:r>
            <a:endParaRPr lang="sr-Latn-RS" sz="2000" dirty="0" smtClean="0"/>
          </a:p>
          <a:p>
            <a:r>
              <a:rPr lang="en-US" sz="2000" dirty="0" smtClean="0"/>
              <a:t>TASTER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 ‒ VUK </a:t>
            </a:r>
            <a:endParaRPr lang="sr-Latn-RS" sz="2000" dirty="0"/>
          </a:p>
          <a:p>
            <a:r>
              <a:rPr lang="en-US" sz="2000" dirty="0" smtClean="0"/>
              <a:t>TASER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sr-Latn-R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B </a:t>
            </a:r>
            <a:r>
              <a:rPr lang="en-US" sz="2000" dirty="0"/>
              <a:t>‒ KOŽNA ALKA </a:t>
            </a:r>
            <a:endParaRPr lang="sr-Latn-R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SHAKE</a:t>
            </a:r>
            <a:r>
              <a:rPr lang="en-US" sz="2000" dirty="0" smtClean="0"/>
              <a:t> </a:t>
            </a:r>
            <a:r>
              <a:rPr lang="en-US" sz="2000" dirty="0"/>
              <a:t>‒ </a:t>
            </a:r>
            <a:r>
              <a:rPr lang="en-US" sz="2000" dirty="0" smtClean="0"/>
              <a:t>SLOBODA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3688063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Kviz</a:t>
            </a:r>
            <a:br>
              <a:rPr lang="sr-Latn-RS" sz="3200" b="1" dirty="0" smtClean="0">
                <a:solidFill>
                  <a:srgbClr val="002060"/>
                </a:solidFill>
              </a:rPr>
            </a:br>
            <a:r>
              <a:rPr lang="sr-Latn-RS" sz="3200" b="1" i="1" dirty="0">
                <a:solidFill>
                  <a:srgbClr val="002060"/>
                </a:solidFill>
              </a:rPr>
              <a:t>K</a:t>
            </a:r>
            <a:r>
              <a:rPr lang="sr-Latn-RS" sz="3200" b="1" i="1" dirty="0" smtClean="0">
                <a:solidFill>
                  <a:srgbClr val="002060"/>
                </a:solidFill>
              </a:rPr>
              <a:t>anonski tekstovi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 fontScale="55000" lnSpcReduction="20000"/>
          </a:bodyPr>
          <a:lstStyle/>
          <a:p>
            <a:endParaRPr lang="sr-Latn-RS" sz="2700" dirty="0" smtClean="0"/>
          </a:p>
          <a:p>
            <a:r>
              <a:rPr lang="sr-Latn-RS" sz="2700" dirty="0" err="1"/>
              <a:t>d</a:t>
            </a:r>
            <a:r>
              <a:rPr lang="en-US" sz="2700" dirty="0" err="1" smtClean="0"/>
              <a:t>eveti</a:t>
            </a:r>
            <a:r>
              <a:rPr lang="en-US" sz="2700" dirty="0" smtClean="0"/>
              <a:t> </a:t>
            </a:r>
            <a:r>
              <a:rPr lang="en-US" sz="2700" dirty="0" err="1"/>
              <a:t>razred</a:t>
            </a:r>
            <a:r>
              <a:rPr lang="sr-Latn-RS" sz="2700" dirty="0"/>
              <a:t>, grupni </a:t>
            </a:r>
            <a:r>
              <a:rPr lang="sr-Latn-RS" sz="2700" dirty="0" smtClean="0"/>
              <a:t>rad;</a:t>
            </a:r>
            <a:endParaRPr lang="en-GB" sz="2700" dirty="0"/>
          </a:p>
          <a:p>
            <a:r>
              <a:rPr lang="sr-Latn-RS" sz="2700" dirty="0" err="1"/>
              <a:t>c</a:t>
            </a:r>
            <a:r>
              <a:rPr lang="en-US" sz="2700" dirty="0" err="1" smtClean="0"/>
              <a:t>ilj</a:t>
            </a:r>
            <a:r>
              <a:rPr lang="sr-Latn-RS" sz="2700" dirty="0" smtClean="0"/>
              <a:t> časa</a:t>
            </a:r>
            <a:r>
              <a:rPr lang="en-US" sz="2700" dirty="0" smtClean="0"/>
              <a:t>: </a:t>
            </a:r>
            <a:r>
              <a:rPr lang="en-US" sz="2700" dirty="0" err="1"/>
              <a:t>prepoznati</a:t>
            </a:r>
            <a:r>
              <a:rPr lang="en-US" sz="2700" dirty="0"/>
              <a:t> </a:t>
            </a:r>
            <a:r>
              <a:rPr lang="en-US" sz="2700" dirty="0" err="1"/>
              <a:t>književno</a:t>
            </a:r>
            <a:r>
              <a:rPr lang="en-US" sz="2700" dirty="0"/>
              <a:t> </a:t>
            </a:r>
            <a:r>
              <a:rPr lang="en-US" sz="2700" dirty="0" err="1" smtClean="0"/>
              <a:t>djelo</a:t>
            </a:r>
            <a:r>
              <a:rPr lang="sr-Latn-RS" sz="2700" dirty="0" smtClean="0"/>
              <a:t>, </a:t>
            </a:r>
            <a:r>
              <a:rPr lang="en-US" sz="2700" dirty="0" err="1" smtClean="0"/>
              <a:t>kanon</a:t>
            </a:r>
            <a:r>
              <a:rPr lang="sr-Latn-RS" sz="2700" dirty="0" smtClean="0"/>
              <a:t>sko </a:t>
            </a:r>
            <a:r>
              <a:rPr lang="en-US" sz="2700" dirty="0" err="1" smtClean="0"/>
              <a:t>djelo</a:t>
            </a:r>
            <a:r>
              <a:rPr lang="sr-Latn-RS" sz="2700" dirty="0" smtClean="0"/>
              <a:t>;</a:t>
            </a:r>
            <a:endParaRPr lang="en-GB" sz="2700" dirty="0"/>
          </a:p>
          <a:p>
            <a:pPr marL="0" indent="0">
              <a:buNone/>
            </a:pPr>
            <a:r>
              <a:rPr lang="en-US" sz="2700" dirty="0"/>
              <a:t> </a:t>
            </a:r>
            <a:endParaRPr lang="en-GB" sz="2700" dirty="0"/>
          </a:p>
          <a:p>
            <a:r>
              <a:rPr lang="sr-Latn-RS" sz="2700" dirty="0"/>
              <a:t>m</a:t>
            </a:r>
            <a:r>
              <a:rPr lang="en-US" sz="2700" dirty="0" err="1" smtClean="0"/>
              <a:t>icro</a:t>
            </a:r>
            <a:r>
              <a:rPr lang="sr-Latn-RS" sz="2700" dirty="0" smtClean="0"/>
              <a:t>:</a:t>
            </a:r>
            <a:r>
              <a:rPr lang="en-US" sz="2700" dirty="0" smtClean="0"/>
              <a:t>bit </a:t>
            </a:r>
            <a:r>
              <a:rPr lang="en-US" sz="2700" dirty="0"/>
              <a:t>je </a:t>
            </a:r>
            <a:r>
              <a:rPr lang="en-US" sz="2700" dirty="0" err="1"/>
              <a:t>programiran</a:t>
            </a:r>
            <a:r>
              <a:rPr lang="en-US" sz="2700" dirty="0"/>
              <a:t> </a:t>
            </a:r>
            <a:r>
              <a:rPr lang="en-US" sz="2700" dirty="0" err="1"/>
              <a:t>tako</a:t>
            </a:r>
            <a:r>
              <a:rPr lang="en-US" sz="2700" dirty="0"/>
              <a:t> da </a:t>
            </a:r>
            <a:r>
              <a:rPr lang="en-US" sz="2700" dirty="0" err="1"/>
              <a:t>tasteri</a:t>
            </a:r>
            <a:r>
              <a:rPr lang="en-US" sz="2700" dirty="0"/>
              <a:t> </a:t>
            </a:r>
            <a:r>
              <a:rPr lang="en-US" sz="2700" dirty="0" err="1"/>
              <a:t>predstavljaju</a:t>
            </a:r>
            <a:r>
              <a:rPr lang="en-US" sz="2700" dirty="0"/>
              <a:t> </a:t>
            </a:r>
            <a:r>
              <a:rPr lang="en-US" sz="2700" dirty="0" err="1" smtClean="0"/>
              <a:t>asocijaciju</a:t>
            </a:r>
            <a:endParaRPr lang="sr-Latn-RS" sz="2700" dirty="0" smtClean="0"/>
          </a:p>
          <a:p>
            <a:pPr marL="0" indent="0">
              <a:buNone/>
            </a:pPr>
            <a:endParaRPr lang="sr-Latn-RS" sz="2700" dirty="0" smtClean="0"/>
          </a:p>
          <a:p>
            <a:pPr lvl="1">
              <a:buFont typeface="Wingdings" pitchFamily="2" charset="2"/>
              <a:buChar char="Ø"/>
            </a:pPr>
            <a:r>
              <a:rPr lang="sr-Latn-RS" sz="2700" dirty="0"/>
              <a:t>t</a:t>
            </a:r>
            <a:r>
              <a:rPr lang="en-US" sz="2700" dirty="0"/>
              <a:t>aster </a:t>
            </a:r>
            <a:r>
              <a:rPr lang="sr-Latn-RS" sz="2700" dirty="0"/>
              <a:t>A </a:t>
            </a:r>
            <a:r>
              <a:rPr lang="en-US" sz="2700" dirty="0"/>
              <a:t>–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citat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sr-Latn-RS" sz="2700" dirty="0"/>
              <a:t>iz književnog djela</a:t>
            </a:r>
            <a:r>
              <a:rPr lang="en-US" sz="2700" dirty="0"/>
              <a:t> </a:t>
            </a:r>
            <a:endParaRPr lang="sr-Latn-RS" sz="2700" dirty="0"/>
          </a:p>
          <a:p>
            <a:pPr lvl="1">
              <a:buFont typeface="Wingdings" pitchFamily="2" charset="2"/>
              <a:buChar char="Ø"/>
            </a:pPr>
            <a:r>
              <a:rPr lang="sr-Latn-RS" sz="2700" dirty="0"/>
              <a:t>t</a:t>
            </a:r>
            <a:r>
              <a:rPr lang="en-US" sz="2700" dirty="0"/>
              <a:t>aster</a:t>
            </a:r>
            <a:r>
              <a:rPr lang="sr-Latn-RS" sz="2700" dirty="0"/>
              <a:t> B </a:t>
            </a:r>
            <a:r>
              <a:rPr lang="en-US" sz="2700" dirty="0"/>
              <a:t>‒ </a:t>
            </a:r>
            <a:r>
              <a:rPr lang="en-US" sz="2700" dirty="0" err="1">
                <a:solidFill>
                  <a:srgbClr val="FF0000"/>
                </a:solidFill>
              </a:rPr>
              <a:t>lik</a:t>
            </a:r>
            <a:r>
              <a:rPr lang="en-US" sz="2700" dirty="0"/>
              <a:t> </a:t>
            </a:r>
            <a:r>
              <a:rPr lang="en-US" sz="2700" dirty="0" err="1"/>
              <a:t>iz</a:t>
            </a:r>
            <a:r>
              <a:rPr lang="en-US" sz="2700" dirty="0"/>
              <a:t> </a:t>
            </a:r>
            <a:r>
              <a:rPr lang="en-US" sz="2700" dirty="0" err="1"/>
              <a:t>književnog</a:t>
            </a:r>
            <a:r>
              <a:rPr lang="en-US" sz="2700" dirty="0"/>
              <a:t> </a:t>
            </a:r>
            <a:r>
              <a:rPr lang="en-US" sz="2700" dirty="0" err="1"/>
              <a:t>djela</a:t>
            </a:r>
            <a:endParaRPr lang="en-GB" sz="2700" dirty="0"/>
          </a:p>
          <a:p>
            <a:pPr lvl="1">
              <a:buFont typeface="Wingdings" pitchFamily="2" charset="2"/>
              <a:buChar char="Ø"/>
            </a:pPr>
            <a:r>
              <a:rPr lang="sr-Latn-RS" sz="2700" dirty="0"/>
              <a:t>t</a:t>
            </a:r>
            <a:r>
              <a:rPr lang="en-US" sz="2700" dirty="0" err="1"/>
              <a:t>aser</a:t>
            </a:r>
            <a:r>
              <a:rPr lang="en-US" sz="2700" dirty="0"/>
              <a:t> </a:t>
            </a:r>
            <a:r>
              <a:rPr lang="sr-Latn-RS" sz="2700" dirty="0"/>
              <a:t>A</a:t>
            </a:r>
            <a:r>
              <a:rPr lang="en-US" sz="2700" dirty="0"/>
              <a:t> </a:t>
            </a:r>
            <a:r>
              <a:rPr lang="sr-Latn-RS" sz="2700" dirty="0"/>
              <a:t>+ B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FF0000"/>
                </a:solidFill>
              </a:rPr>
              <a:t>‒ </a:t>
            </a:r>
            <a:r>
              <a:rPr lang="en-US" sz="2700" dirty="0" err="1" smtClean="0">
                <a:solidFill>
                  <a:srgbClr val="FF0000"/>
                </a:solidFill>
              </a:rPr>
              <a:t>autor</a:t>
            </a:r>
            <a:r>
              <a:rPr lang="sr-Latn-RS" sz="2700" dirty="0" smtClean="0">
                <a:solidFill>
                  <a:srgbClr val="FF0000"/>
                </a:solidFill>
              </a:rPr>
              <a:t> </a:t>
            </a:r>
            <a:r>
              <a:rPr lang="sr-Latn-RS" sz="2700" dirty="0"/>
              <a:t>književnog djela</a:t>
            </a:r>
            <a:endParaRPr lang="en-GB" sz="2700" dirty="0"/>
          </a:p>
          <a:p>
            <a:pPr marL="0" indent="0">
              <a:buNone/>
            </a:pPr>
            <a:r>
              <a:rPr lang="en-US" sz="2700" dirty="0"/>
              <a:t> </a:t>
            </a:r>
            <a:endParaRPr lang="sr-Latn-RS" sz="2700" dirty="0"/>
          </a:p>
          <a:p>
            <a:pPr>
              <a:buFont typeface="Wingdings" pitchFamily="2" charset="2"/>
              <a:buChar char="q"/>
            </a:pPr>
            <a:r>
              <a:rPr lang="sr-Latn-RS" sz="2800" dirty="0"/>
              <a:t>p</a:t>
            </a:r>
            <a:r>
              <a:rPr lang="sr-Latn-RS" sz="2800" dirty="0" smtClean="0"/>
              <a:t>redstavnik grupe nasumično bira micro:bit iz šešira; </a:t>
            </a:r>
          </a:p>
          <a:p>
            <a:pPr>
              <a:buFont typeface="Wingdings" pitchFamily="2" charset="2"/>
              <a:buChar char="q"/>
            </a:pPr>
            <a:r>
              <a:rPr lang="sr-Latn-RS" sz="2800" dirty="0"/>
              <a:t>r</a:t>
            </a:r>
            <a:r>
              <a:rPr lang="sr-Latn-RS" sz="2800" dirty="0" smtClean="0"/>
              <a:t>ješavaju zadatke na nivou grupe;</a:t>
            </a:r>
          </a:p>
          <a:p>
            <a:pPr marL="0" indent="0">
              <a:buNone/>
            </a:pPr>
            <a:endParaRPr lang="en-GB" sz="2700" dirty="0" smtClean="0"/>
          </a:p>
          <a:p>
            <a:pPr>
              <a:buFont typeface="Wingdings" pitchFamily="2" charset="2"/>
              <a:buChar char="Ø"/>
            </a:pPr>
            <a:r>
              <a:rPr lang="sr-Latn-RS" sz="2700" dirty="0" smtClean="0"/>
              <a:t>t</a:t>
            </a:r>
            <a:r>
              <a:rPr lang="en-US" sz="2700" dirty="0" smtClean="0"/>
              <a:t>aster </a:t>
            </a:r>
            <a:r>
              <a:rPr lang="sr-Latn-RS" sz="2700" dirty="0" smtClean="0"/>
              <a:t>A</a:t>
            </a:r>
            <a:r>
              <a:rPr lang="en-US" sz="2700" dirty="0" smtClean="0"/>
              <a:t> </a:t>
            </a:r>
            <a:r>
              <a:rPr lang="en-US" sz="2700" dirty="0" err="1"/>
              <a:t>nosi</a:t>
            </a:r>
            <a:r>
              <a:rPr lang="en-US" sz="2700" dirty="0"/>
              <a:t> 3 </a:t>
            </a:r>
            <a:r>
              <a:rPr lang="en-US" sz="2700" dirty="0" err="1"/>
              <a:t>poena</a:t>
            </a:r>
            <a:r>
              <a:rPr lang="sr-Latn-RS" sz="2700" dirty="0"/>
              <a:t>, t</a:t>
            </a:r>
            <a:r>
              <a:rPr lang="en-US" sz="2700" dirty="0"/>
              <a:t>aster </a:t>
            </a:r>
            <a:r>
              <a:rPr lang="sr-Latn-RS" sz="2700" dirty="0"/>
              <a:t>B</a:t>
            </a:r>
            <a:r>
              <a:rPr lang="en-US" sz="2700" dirty="0"/>
              <a:t> ‒ 2 </a:t>
            </a:r>
            <a:r>
              <a:rPr lang="en-US" sz="2700" dirty="0" err="1"/>
              <a:t>poena</a:t>
            </a:r>
            <a:r>
              <a:rPr lang="sr-Latn-RS" sz="2700" dirty="0"/>
              <a:t>, </a:t>
            </a:r>
            <a:r>
              <a:rPr lang="en-US" sz="2700" dirty="0"/>
              <a:t>A </a:t>
            </a:r>
            <a:r>
              <a:rPr lang="sr-Latn-RS" sz="2700" dirty="0"/>
              <a:t>+</a:t>
            </a:r>
            <a:r>
              <a:rPr lang="en-US" sz="2700" dirty="0"/>
              <a:t> </a:t>
            </a:r>
            <a:r>
              <a:rPr lang="sr-Latn-RS" sz="2700" dirty="0"/>
              <a:t>B</a:t>
            </a:r>
            <a:r>
              <a:rPr lang="en-US" sz="2700" dirty="0"/>
              <a:t> 1‒ </a:t>
            </a:r>
            <a:r>
              <a:rPr lang="en-US" sz="2700" dirty="0" err="1" smtClean="0"/>
              <a:t>poen</a:t>
            </a:r>
            <a:r>
              <a:rPr lang="sr-Latn-RS" sz="2700" dirty="0"/>
              <a:t>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sr-Latn-RS" sz="2800" dirty="0" smtClean="0"/>
              <a:t>      </a:t>
            </a:r>
            <a:r>
              <a:rPr lang="en-US" sz="2800" dirty="0" smtClean="0"/>
              <a:t> </a:t>
            </a:r>
            <a:endParaRPr lang="en-GB" sz="2900" dirty="0">
              <a:solidFill>
                <a:schemeClr val="tx2"/>
              </a:solidFill>
            </a:endParaRPr>
          </a:p>
        </p:txBody>
      </p:sp>
      <p:pic>
        <p:nvPicPr>
          <p:cNvPr id="7" name="Picture 5" descr="C:\Users\racunar r\Desktop\LONDON\New folder\34506507_2161992740697010_59076539342682849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22" y="2276872"/>
            <a:ext cx="2298244" cy="364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 descr="C:\Users\racunar r\Desktop\LONDON\New folder\34482970_2161992857363665_595720376507642675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3695"/>
            <a:ext cx="1905227" cy="123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Primjer koda</a:t>
            </a:r>
            <a:br>
              <a:rPr lang="sr-Latn-RS" sz="3200" b="1" dirty="0" smtClean="0">
                <a:solidFill>
                  <a:srgbClr val="002060"/>
                </a:solidFill>
              </a:rPr>
            </a:br>
            <a:r>
              <a:rPr lang="sr-Latn-RS" sz="3200" b="1" dirty="0" smtClean="0">
                <a:solidFill>
                  <a:srgbClr val="002060"/>
                </a:solidFill>
              </a:rPr>
              <a:t>Tekst: </a:t>
            </a:r>
            <a:r>
              <a:rPr lang="sr-Latn-RS" sz="3200" b="1" i="1" dirty="0" smtClean="0">
                <a:solidFill>
                  <a:srgbClr val="002060"/>
                </a:solidFill>
              </a:rPr>
              <a:t>Imanje </a:t>
            </a:r>
            <a:r>
              <a:rPr lang="sr-Latn-RS" sz="3200" b="1" dirty="0" smtClean="0">
                <a:solidFill>
                  <a:srgbClr val="002060"/>
                </a:solidFill>
              </a:rPr>
              <a:t>(osmi razred)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0" y="1870551"/>
            <a:ext cx="4770120" cy="398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Primjer koda</a:t>
            </a:r>
            <a:br>
              <a:rPr lang="sr-Latn-RS" sz="3200" b="1" dirty="0" smtClean="0">
                <a:solidFill>
                  <a:srgbClr val="002060"/>
                </a:solidFill>
              </a:rPr>
            </a:br>
            <a:r>
              <a:rPr lang="sr-Latn-RS" sz="3200" b="1" dirty="0" smtClean="0">
                <a:solidFill>
                  <a:srgbClr val="002060"/>
                </a:solidFill>
              </a:rPr>
              <a:t>Tekst: </a:t>
            </a:r>
            <a:r>
              <a:rPr lang="sr-Latn-RS" sz="3200" b="1" i="1" dirty="0" smtClean="0">
                <a:solidFill>
                  <a:srgbClr val="002060"/>
                </a:solidFill>
              </a:rPr>
              <a:t>Pilipenda </a:t>
            </a:r>
            <a:r>
              <a:rPr lang="sr-Latn-RS" sz="3200" b="1" dirty="0" smtClean="0">
                <a:solidFill>
                  <a:srgbClr val="002060"/>
                </a:solidFill>
              </a:rPr>
              <a:t>(deveti razred)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BRITANSKI\viber_image IMANJ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58" y="1600200"/>
            <a:ext cx="51306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1st Century School - School leaders.potx" id="{5FCE04A2-55DB-4AAB-8AA8-5B3F5DFD163A}" vid="{E6389065-5924-4140-8357-03305ADF5089}"/>
    </a:ext>
  </a:extLst>
</a:theme>
</file>

<file path=ppt/theme/theme3.xml><?xml version="1.0" encoding="utf-8"?>
<a:theme xmlns:a="http://schemas.openxmlformats.org/drawingml/2006/main" name="1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1st Century School - School leaders.potx" id="{5FCE04A2-55DB-4AAB-8AA8-5B3F5DFD163A}" vid="{E6389065-5924-4140-8357-03305ADF50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321</Words>
  <Application>Microsoft Office PowerPoint</Application>
  <PresentationFormat>On-screen Show (4:3)</PresentationFormat>
  <Paragraphs>120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British Council_Presentation Blue</vt:lpstr>
      <vt:lpstr>1_British Council_Presentation Blue</vt:lpstr>
      <vt:lpstr>   Škole za 21. vijek  Vebinar Primjena Micro:bit-a u nastavi predmeta Crnogorski − srpski, bosanski i hrvatski jezik i književnost Voditelji: Elza Numanović, Milena Kuč, Dragan Marković  </vt:lpstr>
      <vt:lpstr>     </vt:lpstr>
      <vt:lpstr>Primjena micro:bit-a u predmetnoj nastavi </vt:lpstr>
      <vt:lpstr>Kako se koristi micro:bit?</vt:lpstr>
      <vt:lpstr>Primjeri </vt:lpstr>
      <vt:lpstr>KOD</vt:lpstr>
      <vt:lpstr>Kviz Kanonski tekstovi</vt:lpstr>
      <vt:lpstr>Primjer koda Tekst: Imanje (osmi razred) </vt:lpstr>
      <vt:lpstr>Primjer koda Tekst: Pilipenda (deveti razred) </vt:lpstr>
      <vt:lpstr>Poezija Ikona, Risto Ratković</vt:lpstr>
      <vt:lpstr>Igra pantomime</vt:lpstr>
      <vt:lpstr> ZAKLJUČAK: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Micro:bita u nastavi predmeta Crnogorski - srpski, bosanski i hrvatski jezik i književnost</dc:title>
  <dc:creator>Windows User</dc:creator>
  <cp:lastModifiedBy>Windows User</cp:lastModifiedBy>
  <cp:revision>112</cp:revision>
  <dcterms:created xsi:type="dcterms:W3CDTF">2020-05-14T21:00:08Z</dcterms:created>
  <dcterms:modified xsi:type="dcterms:W3CDTF">2020-06-02T15:50:22Z</dcterms:modified>
</cp:coreProperties>
</file>