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6"/>
  </p:notesMasterIdLst>
  <p:sldIdLst>
    <p:sldId id="256" r:id="rId4"/>
    <p:sldId id="281" r:id="rId5"/>
    <p:sldId id="287" r:id="rId6"/>
    <p:sldId id="278" r:id="rId7"/>
    <p:sldId id="279" r:id="rId8"/>
    <p:sldId id="285" r:id="rId9"/>
    <p:sldId id="286" r:id="rId10"/>
    <p:sldId id="283" r:id="rId11"/>
    <p:sldId id="259" r:id="rId12"/>
    <p:sldId id="280" r:id="rId13"/>
    <p:sldId id="288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6" r:id="rId24"/>
    <p:sldId id="277" r:id="rId25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8"/>
  </p:normalViewPr>
  <p:slideViewPr>
    <p:cSldViewPr>
      <p:cViewPr varScale="1">
        <p:scale>
          <a:sx n="84" d="100"/>
          <a:sy n="84" d="100"/>
        </p:scale>
        <p:origin x="180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CCAE-7E12-4415-9070-7C9E92DE70A9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30708-B27B-4104-9BD8-E6656D81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0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/>
              <a:t>Jedan</a:t>
            </a:r>
            <a:r>
              <a:rPr lang="sr-Latn-ME" baseline="0" dirty="0"/>
              <a:t> od idealnih alata za realizaciju učeničkih aktivnosti koje možemo ocjeniti je padlet. </a:t>
            </a:r>
            <a:r>
              <a:rPr lang="pl-PL" baseline="0" dirty="0"/>
              <a:t>Padlet je alat prikladan za sve oblike rada, alat koji se može koristiti i 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0708-B27B-4104-9BD8-E6656D8158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/>
              <a:t>Jedan</a:t>
            </a:r>
            <a:r>
              <a:rPr lang="sr-Latn-ME" baseline="0" dirty="0"/>
              <a:t> od idealnih alata za realizaciju učeničkih aktivnosti koje možemo ocjeniti je padlet. </a:t>
            </a:r>
            <a:r>
              <a:rPr lang="pl-PL" baseline="0" dirty="0"/>
              <a:t>Padlet je alat prikladan za sve oblike rada, alat koji se može koristiti i 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0708-B27B-4104-9BD8-E6656D8158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9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6/1/20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76958"/>
      </p:ext>
    </p:extLst>
  </p:cSld>
  <p:clrMapOvr>
    <a:masterClrMapping/>
  </p:clrMapOvr>
  <p:transition spd="med">
    <p:pull dir="d"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6/1/20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82430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6/1/20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0030"/>
      </p:ext>
    </p:extLst>
  </p:cSld>
  <p:clrMapOvr>
    <a:masterClrMapping/>
  </p:clrMapOvr>
  <p:transition spd="med">
    <p:pull dir="d"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530994"/>
      </p:ext>
    </p:extLst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272889"/>
      </p:ext>
    </p:extLst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6778"/>
            <a:ext cx="8028384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98555"/>
      </p:ext>
    </p:extLst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942044"/>
      </p:ext>
    </p:extLst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6778"/>
            <a:ext cx="8028384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722433"/>
      </p:ext>
    </p:extLst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01582"/>
      </p:ext>
    </p:extLst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</p:spPr>
        <p:txBody>
          <a:bodyPr/>
          <a:lstStyle/>
          <a:p>
            <a:fld id="{6354D914-716C-4F24-90EC-F2F75BFE59C5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/>
          <a:lstStyle/>
          <a:p>
            <a:fld id="{D692A9A6-B104-41A9-ABFB-0D2F7BFC2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52879"/>
      </p:ext>
    </p:extLst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67344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6/1/20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26917"/>
      </p:ext>
    </p:extLst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13592"/>
      </p:ext>
    </p:extLst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3782"/>
      </p:ext>
    </p:extLst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71166"/>
      </p:ext>
    </p:extLst>
  </p:cSld>
  <p:clrMapOvr>
    <a:masterClrMapping/>
  </p:clrMapOvr>
  <p:transition spd="med"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2164"/>
      </p:ext>
    </p:extLst>
  </p:cSld>
  <p:clrMapOvr>
    <a:masterClrMapping/>
  </p:clrMapOvr>
  <p:transition spd="med"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68650"/>
      </p:ext>
    </p:extLst>
  </p:cSld>
  <p:clrMapOvr>
    <a:masterClrMapping/>
  </p:clrMapOvr>
  <p:transition spd="med"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38742"/>
      </p:ext>
    </p:extLst>
  </p:cSld>
  <p:clrMapOvr>
    <a:masterClrMapping/>
  </p:clrMapOvr>
  <p:transition spd="med"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9308"/>
      </p:ext>
    </p:extLst>
  </p:cSld>
  <p:clrMapOvr>
    <a:masterClrMapping/>
  </p:clrMapOvr>
  <p:transition spd="med"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2418"/>
      </p:ext>
    </p:extLst>
  </p:cSld>
  <p:clrMapOvr>
    <a:masterClrMapping/>
  </p:clrMapOvr>
  <p:transition spd="med"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14485"/>
      </p:ext>
    </p:extLst>
  </p:cSld>
  <p:clrMapOvr>
    <a:masterClrMapping/>
  </p:clrMapOvr>
  <p:transition spd="med"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1507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6/1/20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6801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6/1/20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91655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6/1/20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64532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50956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D914-716C-4F24-90EC-F2F75BFE59C5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A9A6-B104-41A9-ABFB-0D2F7BFC2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5157"/>
      </p:ext>
    </p:extLst>
  </p:cSld>
  <p:clrMapOvr>
    <a:masterClrMapping/>
  </p:clrMapOvr>
  <p:transition spd="med">
    <p:pull dir="d"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6/1/20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45383"/>
      </p:ext>
    </p:extLst>
  </p:cSld>
  <p:clrMapOvr>
    <a:masterClrMapping/>
  </p:clrMapOvr>
  <p:transition spd="med">
    <p:pull dir="d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6/1/20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18854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ransition spd="med">
    <p:pull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49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0" r:id="rId4"/>
  </p:sldLayoutIdLst>
  <p:transition spd="med">
    <p:pull dir="d"/>
  </p:transition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digimrav/5ph0mds9iou85wq2" TargetMode="External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 rot="21420000">
            <a:off x="339481" y="1231258"/>
            <a:ext cx="5455168" cy="27665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Ocjenjivanje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učenika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endParaRPr lang="sr-Latn-ME" sz="36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uz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pomoć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r-Cyrl-R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endParaRPr lang="sr-Latn-ME" sz="36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digitalnih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alata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 rot="21093655">
            <a:off x="6364105" y="5547341"/>
            <a:ext cx="2594689" cy="55033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err="1">
                <a:solidFill>
                  <a:srgbClr val="4594E3"/>
                </a:solidFill>
              </a:rPr>
              <a:t>mr</a:t>
            </a:r>
            <a:r>
              <a:rPr lang="en-US" dirty="0">
                <a:solidFill>
                  <a:srgbClr val="4594E3"/>
                </a:solidFill>
              </a:rPr>
              <a:t> </a:t>
            </a:r>
            <a:r>
              <a:rPr lang="en-US" dirty="0" err="1">
                <a:solidFill>
                  <a:srgbClr val="4594E3"/>
                </a:solidFill>
              </a:rPr>
              <a:t>Dušanka</a:t>
            </a:r>
            <a:r>
              <a:rPr lang="en-US" dirty="0">
                <a:solidFill>
                  <a:srgbClr val="4594E3"/>
                </a:solidFill>
              </a:rPr>
              <a:t> </a:t>
            </a:r>
            <a:r>
              <a:rPr lang="en-US" dirty="0" err="1">
                <a:solidFill>
                  <a:srgbClr val="4594E3"/>
                </a:solidFill>
              </a:rPr>
              <a:t>Vujičić</a:t>
            </a:r>
            <a:r>
              <a:rPr lang="en-US" dirty="0">
                <a:solidFill>
                  <a:srgbClr val="4594E3"/>
                </a:solidFill>
              </a:rPr>
              <a:t>  </a:t>
            </a:r>
          </a:p>
          <a:p>
            <a:pPr algn="r"/>
            <a:endParaRPr lang="en-US" dirty="0">
              <a:solidFill>
                <a:srgbClr val="4594E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401640">
            <a:off x="249713" y="60157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sz="160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28. maj  2020. god. </a:t>
            </a:r>
            <a:endParaRPr lang="sr-Latn-ME" sz="160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da-DK" sz="1600" dirty="0">
                <a:solidFill>
                  <a:srgbClr val="3A5D4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18:30 do 19:30</a:t>
            </a:r>
            <a:endParaRPr lang="en-US" sz="1400" dirty="0">
              <a:solidFill>
                <a:srgbClr val="3A5D4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895356">
            <a:off x="4409014" y="5852444"/>
            <a:ext cx="186801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4594E3"/>
                </a:solidFill>
              </a:rPr>
              <a:t> Danijela </a:t>
            </a:r>
            <a:r>
              <a:rPr lang="en-US" sz="2100" dirty="0" err="1">
                <a:solidFill>
                  <a:srgbClr val="4594E3"/>
                </a:solidFill>
              </a:rPr>
              <a:t>Bokan</a:t>
            </a:r>
            <a:endParaRPr lang="en-US" sz="2100" dirty="0">
              <a:solidFill>
                <a:srgbClr val="4594E3"/>
              </a:solidFill>
            </a:endParaRPr>
          </a:p>
        </p:txBody>
      </p:sp>
      <p:pic>
        <p:nvPicPr>
          <p:cNvPr id="3074" name="Picture 2" descr="Our close partnership with British Council in Montenegro - GOV.U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t="7355" r="5503" b="11563"/>
          <a:stretch/>
        </p:blipFill>
        <p:spPr bwMode="auto">
          <a:xfrm>
            <a:off x="5005137" y="4271393"/>
            <a:ext cx="2249906" cy="1347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63318"/>
      </p:ext>
    </p:extLst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sz="3200" dirty="0">
                <a:solidFill>
                  <a:srgbClr val="5B9BD5">
                    <a:lumMod val="75000"/>
                  </a:srgbClr>
                </a:solidFill>
              </a:rPr>
            </a:br>
            <a:br>
              <a:rPr lang="sl-SI" sz="3200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Vrste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aktivnosti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i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zadataka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adekvatnih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br>
              <a:rPr lang="sr-Latn-ME" sz="3200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za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učenje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na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daljinu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/ e-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učenje</a:t>
            </a:r>
            <a:br>
              <a:rPr lang="en-US" sz="3200" dirty="0">
                <a:solidFill>
                  <a:srgbClr val="5B9BD5">
                    <a:lumMod val="75000"/>
                  </a:srgb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Teško se osloboditi navika iz učionice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554311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295400"/>
          </a:xfrm>
        </p:spPr>
        <p:txBody>
          <a:bodyPr>
            <a:normAutofit fontScale="90000"/>
          </a:bodyPr>
          <a:lstStyle/>
          <a:p>
            <a:br>
              <a:rPr lang="sl-SI" sz="3200" dirty="0">
                <a:solidFill>
                  <a:srgbClr val="5B9BD5">
                    <a:lumMod val="75000"/>
                  </a:srgbClr>
                </a:solidFill>
              </a:rPr>
            </a:br>
            <a:br>
              <a:rPr lang="sl-SI" sz="3200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Besplatni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programi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prikladni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za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br>
              <a:rPr lang="sr-Latn-ME" sz="3200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realizaciju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različitih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učeničkih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br>
              <a:rPr lang="sr-Latn-ME" sz="3200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aktivnosti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koje</a:t>
            </a:r>
            <a:r>
              <a:rPr lang="en-US" sz="3200" dirty="0">
                <a:solidFill>
                  <a:srgbClr val="5B9BD5">
                    <a:lumMod val="75000"/>
                  </a:srgbClr>
                </a:solidFill>
              </a:rPr>
              <a:t> se </a:t>
            </a:r>
            <a:r>
              <a:rPr lang="en-US" sz="3200" dirty="0" err="1">
                <a:solidFill>
                  <a:srgbClr val="5B9BD5">
                    <a:lumMod val="75000"/>
                  </a:srgbClr>
                </a:solidFill>
              </a:rPr>
              <a:t>ocjenjuju</a:t>
            </a:r>
            <a:br>
              <a:rPr lang="en-US" sz="2500" dirty="0">
                <a:solidFill>
                  <a:srgbClr val="5B9BD5">
                    <a:lumMod val="75000"/>
                  </a:srgb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Nearpod</a:t>
            </a:r>
          </a:p>
          <a:p>
            <a:pPr marL="285750" indent="-285750">
              <a:buFontTx/>
              <a:buChar char="-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Mentimeter </a:t>
            </a:r>
          </a:p>
          <a:p>
            <a:pPr marL="285750" indent="-285750">
              <a:buFontTx/>
              <a:buChar char="-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Kahoot</a:t>
            </a:r>
          </a:p>
          <a:p>
            <a:pPr marL="285750" indent="-285750">
              <a:buFontTx/>
              <a:buChar char="-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Socrative </a:t>
            </a:r>
          </a:p>
          <a:p>
            <a:pPr marL="285750" indent="-285750">
              <a:buFontTx/>
              <a:buChar char="-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Amanote </a:t>
            </a:r>
          </a:p>
          <a:p>
            <a:pPr marL="285750" indent="-285750">
              <a:buFontTx/>
              <a:buChar char="-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Edmondo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74409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idx="1"/>
          </p:nvPr>
        </p:nvSpPr>
        <p:spPr>
          <a:xfrm>
            <a:off x="1188359" y="302936"/>
            <a:ext cx="7247965" cy="9787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Padlet</a:t>
            </a:r>
            <a:endParaRPr lang="sr-Latn-ME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prikladan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oblike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rada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padletuploads.blob.core.windows.net/aws/139469302/22a940a1108a0d1ddbecf531bce5c144/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78" y="0"/>
            <a:ext cx="1648326" cy="6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52863" y="194383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ME" b="1" dirty="0">
                <a:solidFill>
                  <a:srgbClr val="292F33"/>
                </a:solidFill>
                <a:latin typeface="Roboto"/>
              </a:rPr>
              <a:t>Padlet nalozi</a:t>
            </a:r>
            <a:endParaRPr lang="en-US" b="1" dirty="0">
              <a:solidFill>
                <a:srgbClr val="292F33"/>
              </a:solidFill>
              <a:latin typeface="Roboto"/>
            </a:endParaRPr>
          </a:p>
          <a:p>
            <a:r>
              <a:rPr lang="en-US" dirty="0">
                <a:solidFill>
                  <a:srgbClr val="292F33"/>
                </a:solidFill>
                <a:latin typeface="Roboto"/>
              </a:rPr>
              <a:t>1.besplatno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korištenje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bez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kreiranja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korisničkog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računa</a:t>
            </a:r>
            <a:br>
              <a:rPr lang="en-US" dirty="0">
                <a:solidFill>
                  <a:srgbClr val="292F33"/>
                </a:solidFill>
                <a:latin typeface="Roboto"/>
              </a:rPr>
            </a:br>
            <a:r>
              <a:rPr lang="en-US" dirty="0">
                <a:solidFill>
                  <a:srgbClr val="292F33"/>
                </a:solidFill>
                <a:latin typeface="Roboto"/>
              </a:rPr>
              <a:t>2.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kreiranjem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besplatnog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korisničkog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računa</a:t>
            </a:r>
            <a:br>
              <a:rPr lang="en-US" dirty="0">
                <a:solidFill>
                  <a:srgbClr val="292F33"/>
                </a:solidFill>
                <a:latin typeface="Roboto"/>
              </a:rPr>
            </a:br>
            <a:r>
              <a:rPr lang="en-US" dirty="0">
                <a:solidFill>
                  <a:srgbClr val="292F33"/>
                </a:solidFill>
                <a:latin typeface="Roboto"/>
              </a:rPr>
              <a:t>3.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plaćena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Backpack 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inačica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alata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namijenjena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nastavnicima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 </a:t>
            </a:r>
            <a:br>
              <a:rPr lang="en-US" dirty="0">
                <a:solidFill>
                  <a:srgbClr val="292F33"/>
                </a:solidFill>
                <a:latin typeface="Roboto"/>
              </a:rPr>
            </a:br>
            <a:r>
              <a:rPr lang="en-US" dirty="0">
                <a:solidFill>
                  <a:srgbClr val="292F33"/>
                </a:solidFill>
                <a:latin typeface="Roboto"/>
              </a:rPr>
              <a:t>4.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plaćena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Briefcase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inačica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Padleta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namijenjena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tvrtkama</a:t>
            </a:r>
            <a:endParaRPr lang="en-US" b="0" i="0" dirty="0">
              <a:solidFill>
                <a:srgbClr val="292F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05499485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dletuploads.blob.core.windows.net/aws/139469302/22a940a1108a0d1ddbecf531bce5c144/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7952" cy="14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9411" y="158288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ME" b="1" dirty="0">
                <a:solidFill>
                  <a:srgbClr val="292F33"/>
                </a:solidFill>
                <a:latin typeface="Roboto"/>
              </a:rPr>
              <a:t>Padlet nalozi</a:t>
            </a:r>
            <a:endParaRPr lang="en-US" b="1" dirty="0">
              <a:solidFill>
                <a:srgbClr val="292F33"/>
              </a:solidFill>
              <a:latin typeface="Roboto"/>
            </a:endParaRPr>
          </a:p>
          <a:p>
            <a:r>
              <a:rPr lang="en-US" dirty="0">
                <a:solidFill>
                  <a:srgbClr val="292F33"/>
                </a:solidFill>
                <a:latin typeface="Roboto"/>
              </a:rPr>
              <a:t>1.besplatno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korištenje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bez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kreiranja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korisničkog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računa</a:t>
            </a:r>
            <a:br>
              <a:rPr lang="en-US" dirty="0">
                <a:solidFill>
                  <a:srgbClr val="292F33"/>
                </a:solidFill>
                <a:latin typeface="Roboto"/>
              </a:rPr>
            </a:br>
            <a:r>
              <a:rPr lang="en-US" dirty="0">
                <a:solidFill>
                  <a:srgbClr val="292F33"/>
                </a:solidFill>
                <a:latin typeface="Roboto"/>
              </a:rPr>
              <a:t>2.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kreiranjem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besplatnog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korisničkog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računa</a:t>
            </a:r>
            <a:br>
              <a:rPr lang="en-US" dirty="0">
                <a:solidFill>
                  <a:srgbClr val="292F33"/>
                </a:solidFill>
                <a:latin typeface="Roboto"/>
              </a:rPr>
            </a:br>
            <a:r>
              <a:rPr lang="en-US" dirty="0">
                <a:solidFill>
                  <a:srgbClr val="292F33"/>
                </a:solidFill>
                <a:latin typeface="Roboto"/>
              </a:rPr>
              <a:t>3.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plaćena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Backpack 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inačica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alata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namijenjena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nastavnicima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 </a:t>
            </a:r>
            <a:br>
              <a:rPr lang="en-US" dirty="0">
                <a:solidFill>
                  <a:srgbClr val="292F33"/>
                </a:solidFill>
                <a:latin typeface="Roboto"/>
              </a:rPr>
            </a:br>
            <a:r>
              <a:rPr lang="en-US" dirty="0">
                <a:solidFill>
                  <a:srgbClr val="292F33"/>
                </a:solidFill>
                <a:latin typeface="Roboto"/>
              </a:rPr>
              <a:t>4.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plaćena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Briefcase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inačica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Padleta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namijenjena</a:t>
            </a:r>
            <a:r>
              <a:rPr lang="en-US" dirty="0">
                <a:solidFill>
                  <a:srgbClr val="292F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292F33"/>
                </a:solidFill>
                <a:latin typeface="Roboto"/>
              </a:rPr>
              <a:t>tvrtkama</a:t>
            </a:r>
            <a:endParaRPr lang="en-US" b="0" i="0" dirty="0">
              <a:solidFill>
                <a:srgbClr val="292F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67957198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834"/>
            <a:ext cx="8780929" cy="4435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0164" y="191851"/>
            <a:ext cx="3104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https://padlet.com/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23683" y="715071"/>
            <a:ext cx="4733364" cy="565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81535" y="3778623"/>
            <a:ext cx="2084294" cy="9278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578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95" y="300248"/>
            <a:ext cx="6232089" cy="61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61264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982"/>
            <a:ext cx="9144000" cy="463314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5836" y="1936376"/>
            <a:ext cx="1573306" cy="564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4999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6"/>
            <a:ext cx="9144000" cy="587112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29400" y="3025588"/>
            <a:ext cx="2514600" cy="82027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2268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820"/>
            <a:ext cx="9144000" cy="4625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379" y="5688735"/>
            <a:ext cx="63526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https://padlet.com/digimrav/5ph0mds9iou85wq2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0520965"/>
      </p:ext>
    </p:extLst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idx="1"/>
          </p:nvPr>
        </p:nvSpPr>
        <p:spPr>
          <a:xfrm>
            <a:off x="652182" y="254374"/>
            <a:ext cx="82296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Microsoft Teams – set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alata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1536821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676400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Osnovne karakteristike metodike rada na daljinu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10600" cy="5410200"/>
          </a:xfrm>
        </p:spPr>
      </p:pic>
    </p:spTree>
    <p:extLst>
      <p:ext uri="{BB962C8B-B14F-4D97-AF65-F5344CB8AC3E}">
        <p14:creationId xmlns:p14="http://schemas.microsoft.com/office/powerpoint/2010/main" val="1016226910"/>
      </p:ext>
    </p:extLst>
  </p:cSld>
  <p:clrMapOvr>
    <a:masterClrMapping/>
  </p:clrMapOvr>
  <p:transition spd="med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 noGrp="1"/>
          </p:cNvSpPr>
          <p:nvPr>
            <p:ph idx="1"/>
          </p:nvPr>
        </p:nvSpPr>
        <p:spPr>
          <a:xfrm>
            <a:off x="325765" y="212551"/>
            <a:ext cx="8229600" cy="6047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Formative –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elektronski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testovi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00" dirty="0">
              <a:solidFill>
                <a:prstClr val="black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45515"/>
      </p:ext>
    </p:extLst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idx="1"/>
          </p:nvPr>
        </p:nvSpPr>
        <p:spPr>
          <a:xfrm>
            <a:off x="103239" y="25133"/>
            <a:ext cx="8991382" cy="9787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Učenje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školama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uživo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ME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naspram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učenja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daljinu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47168"/>
              </p:ext>
            </p:extLst>
          </p:nvPr>
        </p:nvGraphicFramePr>
        <p:xfrm>
          <a:off x="0" y="932825"/>
          <a:ext cx="4204193" cy="583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168">
                <a:tc gridSpan="3">
                  <a:txBody>
                    <a:bodyPr/>
                    <a:lstStyle/>
                    <a:p>
                      <a:r>
                        <a:rPr lang="en-US" sz="1100" b="0" i="0" u="none" strike="noStrike" baseline="0" dirty="0" err="1">
                          <a:latin typeface="Letter Gothic Std" panose="020B0409020202030304" pitchFamily="49" charset="0"/>
                        </a:rPr>
                        <a:t>Karakteristike</a:t>
                      </a:r>
                      <a:r>
                        <a:rPr lang="en-US" sz="1100" b="0" i="0" u="none" strike="noStrike" baseline="0" dirty="0">
                          <a:latin typeface="Letter Gothic Std" panose="020B0409020202030304" pitchFamily="49" charset="0"/>
                        </a:rPr>
                        <a:t> </a:t>
                      </a:r>
                      <a:r>
                        <a:rPr lang="en-US" sz="1100" b="0" i="0" u="none" strike="noStrike" baseline="0" dirty="0" err="1">
                          <a:latin typeface="Letter Gothic Std" panose="020B0409020202030304" pitchFamily="49" charset="0"/>
                        </a:rPr>
                        <a:t>nastave</a:t>
                      </a:r>
                      <a:r>
                        <a:rPr lang="en-US" sz="1100" b="0" i="0" u="none" strike="noStrike" baseline="0" dirty="0">
                          <a:latin typeface="Letter Gothic Std" panose="020B0409020202030304" pitchFamily="49" charset="0"/>
                        </a:rPr>
                        <a:t> i </a:t>
                      </a:r>
                      <a:r>
                        <a:rPr lang="en-US" sz="1100" b="0" i="0" u="none" strike="noStrike" baseline="0" dirty="0" err="1">
                          <a:latin typeface="Letter Gothic Std" panose="020B0409020202030304" pitchFamily="49" charset="0"/>
                        </a:rPr>
                        <a:t>metode</a:t>
                      </a:r>
                      <a:r>
                        <a:rPr lang="en-US" sz="1100" b="0" i="0" u="none" strike="noStrike" baseline="0" dirty="0">
                          <a:latin typeface="Letter Gothic Std" panose="020B0409020202030304" pitchFamily="49" charset="0"/>
                        </a:rPr>
                        <a:t> </a:t>
                      </a:r>
                      <a:r>
                        <a:rPr lang="en-US" sz="1100" b="0" i="0" u="none" strike="noStrike" baseline="0" dirty="0" err="1">
                          <a:latin typeface="Letter Gothic Std" panose="020B0409020202030304" pitchFamily="49" charset="0"/>
                        </a:rPr>
                        <a:t>ucenja</a:t>
                      </a:r>
                      <a:endParaRPr lang="en-US" sz="1100" dirty="0">
                        <a:latin typeface="Letter Gothic Std" panose="020B0409020202030304" pitchFamily="49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Karakteristike</a:t>
                      </a:r>
                      <a:r>
                        <a:rPr lang="en-US" sz="1100" b="1" dirty="0">
                          <a:latin typeface="Letter Gothic Std" panose="020B0409020202030304" pitchFamily="49" charset="0"/>
                        </a:rPr>
                        <a:t> </a:t>
                      </a:r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nastave</a:t>
                      </a:r>
                      <a:endParaRPr lang="en-US" sz="1100" b="1" dirty="0">
                        <a:latin typeface="Letter Gothic Std" panose="020B0409020202030304" pitchFamily="49" charset="0"/>
                      </a:endParaRPr>
                    </a:p>
                    <a:p>
                      <a:endParaRPr lang="en-US" sz="1100" dirty="0">
                        <a:latin typeface="Letter Gothic Std" panose="020B04090202020303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Učenje</a:t>
                      </a:r>
                      <a:endParaRPr lang="en-US" sz="1100" b="1" dirty="0">
                        <a:latin typeface="Letter Gothic Std" panose="020B0409020202030304" pitchFamily="49" charset="0"/>
                      </a:endParaRPr>
                    </a:p>
                    <a:p>
                      <a:r>
                        <a:rPr lang="en-US" sz="1100" b="1" dirty="0">
                          <a:latin typeface="Letter Gothic Std" panose="020B0409020202030304" pitchFamily="49" charset="0"/>
                        </a:rPr>
                        <a:t>na</a:t>
                      </a:r>
                    </a:p>
                    <a:p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daljinu</a:t>
                      </a:r>
                      <a:endParaRPr lang="en-US" sz="1100" b="1" dirty="0">
                        <a:latin typeface="Letter Gothic Std" panose="020B04090202020303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Tradicionalno</a:t>
                      </a:r>
                      <a:endParaRPr lang="en-US" sz="1100" b="1" dirty="0">
                        <a:latin typeface="Letter Gothic Std" panose="020B0409020202030304" pitchFamily="49" charset="0"/>
                      </a:endParaRPr>
                    </a:p>
                    <a:p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učenje</a:t>
                      </a:r>
                      <a:endParaRPr lang="en-US" sz="1100" b="1" dirty="0">
                        <a:latin typeface="Letter Gothic Std" panose="020B04090202020303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116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nezavisnost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od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mjesta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održavanja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nastave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116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nezavisnost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od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vremena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održavanja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nastave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116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mogućnost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samoorganizovanja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vremena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za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učenje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082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diskusije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sa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drugim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studenti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ma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116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alibri" panose="020F0502020204030204" pitchFamily="34" charset="0"/>
                        </a:rPr>
                        <a:t>Konsultacije sa nastavnikom iz radne</a:t>
                      </a:r>
                    </a:p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sobe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tehnička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podrška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tutorijali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32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alibri" panose="020F0502020204030204" pitchFamily="34" charset="0"/>
                        </a:rPr>
                        <a:t>tekstovi za čitanje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08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multi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medijalni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materijali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i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nastava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54671"/>
              </p:ext>
            </p:extLst>
          </p:nvPr>
        </p:nvGraphicFramePr>
        <p:xfrm>
          <a:off x="4447289" y="952472"/>
          <a:ext cx="4647332" cy="582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515">
                <a:tc gridSpan="3">
                  <a:txBody>
                    <a:bodyPr/>
                    <a:lstStyle/>
                    <a:p>
                      <a:r>
                        <a:rPr lang="en-US" sz="1100" b="0" i="0" u="none" strike="noStrike" baseline="0" dirty="0" err="1">
                          <a:latin typeface="Letter Gothic Std" panose="020B0409020202030304" pitchFamily="49" charset="0"/>
                        </a:rPr>
                        <a:t>Karakteristike</a:t>
                      </a:r>
                      <a:r>
                        <a:rPr lang="en-US" sz="1100" b="0" i="0" u="none" strike="noStrike" baseline="0" dirty="0">
                          <a:latin typeface="Letter Gothic Std" panose="020B0409020202030304" pitchFamily="49" charset="0"/>
                        </a:rPr>
                        <a:t> </a:t>
                      </a:r>
                      <a:r>
                        <a:rPr lang="en-US" sz="1100" b="0" i="0" u="none" strike="noStrike" baseline="0" dirty="0" err="1">
                          <a:latin typeface="Letter Gothic Std" panose="020B0409020202030304" pitchFamily="49" charset="0"/>
                        </a:rPr>
                        <a:t>nastave</a:t>
                      </a:r>
                      <a:r>
                        <a:rPr lang="en-US" sz="1100" b="0" i="0" u="none" strike="noStrike" baseline="0" dirty="0">
                          <a:latin typeface="Letter Gothic Std" panose="020B0409020202030304" pitchFamily="49" charset="0"/>
                        </a:rPr>
                        <a:t> i </a:t>
                      </a:r>
                      <a:r>
                        <a:rPr lang="en-US" sz="1100" b="0" i="0" u="none" strike="noStrike" baseline="0" dirty="0" err="1">
                          <a:latin typeface="Letter Gothic Std" panose="020B0409020202030304" pitchFamily="49" charset="0"/>
                        </a:rPr>
                        <a:t>metode</a:t>
                      </a:r>
                      <a:r>
                        <a:rPr lang="en-US" sz="1100" b="0" i="0" u="none" strike="noStrike" baseline="0" dirty="0">
                          <a:latin typeface="Letter Gothic Std" panose="020B0409020202030304" pitchFamily="49" charset="0"/>
                        </a:rPr>
                        <a:t> </a:t>
                      </a:r>
                      <a:r>
                        <a:rPr lang="en-US" sz="1100" b="0" i="0" u="none" strike="noStrike" baseline="0" dirty="0" err="1">
                          <a:latin typeface="Letter Gothic Std" panose="020B0409020202030304" pitchFamily="49" charset="0"/>
                        </a:rPr>
                        <a:t>ucenja</a:t>
                      </a:r>
                      <a:endParaRPr lang="en-US" sz="1100" dirty="0">
                        <a:latin typeface="Letter Gothic Std" panose="020B0409020202030304" pitchFamily="49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Karakteristike</a:t>
                      </a:r>
                      <a:r>
                        <a:rPr lang="en-US" sz="1100" b="1" dirty="0">
                          <a:latin typeface="Letter Gothic Std" panose="020B0409020202030304" pitchFamily="49" charset="0"/>
                        </a:rPr>
                        <a:t> </a:t>
                      </a:r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nastave</a:t>
                      </a:r>
                      <a:endParaRPr lang="en-US" sz="1100" b="1" dirty="0">
                        <a:latin typeface="Letter Gothic Std" panose="020B0409020202030304" pitchFamily="49" charset="0"/>
                      </a:endParaRPr>
                    </a:p>
                    <a:p>
                      <a:endParaRPr lang="en-US" sz="1100" dirty="0">
                        <a:latin typeface="Letter Gothic Std" panose="020B04090202020303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Učenje</a:t>
                      </a:r>
                      <a:endParaRPr lang="en-US" sz="1100" b="1" dirty="0">
                        <a:latin typeface="Letter Gothic Std" panose="020B0409020202030304" pitchFamily="49" charset="0"/>
                      </a:endParaRPr>
                    </a:p>
                    <a:p>
                      <a:r>
                        <a:rPr lang="en-US" sz="1100" b="1" dirty="0">
                          <a:latin typeface="Letter Gothic Std" panose="020B0409020202030304" pitchFamily="49" charset="0"/>
                        </a:rPr>
                        <a:t>na</a:t>
                      </a:r>
                    </a:p>
                    <a:p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daljinu</a:t>
                      </a:r>
                      <a:endParaRPr lang="en-US" sz="1100" b="1" dirty="0">
                        <a:latin typeface="Letter Gothic Std" panose="020B04090202020303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Tradicio</a:t>
                      </a:r>
                      <a:r>
                        <a:rPr lang="sr-Latn-ME" sz="1100" b="1" dirty="0">
                          <a:latin typeface="Letter Gothic Std" panose="020B0409020202030304" pitchFamily="49" charset="0"/>
                        </a:rPr>
                        <a:t>-</a:t>
                      </a:r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nalno</a:t>
                      </a:r>
                      <a:endParaRPr lang="en-US" sz="1100" b="1" dirty="0">
                        <a:latin typeface="Letter Gothic Std" panose="020B0409020202030304" pitchFamily="49" charset="0"/>
                      </a:endParaRPr>
                    </a:p>
                    <a:p>
                      <a:r>
                        <a:rPr lang="en-US" sz="1100" b="1" dirty="0" err="1">
                          <a:latin typeface="Letter Gothic Std" panose="020B0409020202030304" pitchFamily="49" charset="0"/>
                        </a:rPr>
                        <a:t>učenje</a:t>
                      </a:r>
                      <a:endParaRPr lang="en-US" sz="1100" b="1" dirty="0">
                        <a:latin typeface="Letter Gothic Std" panose="020B04090202020303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alibri" panose="020F0502020204030204" pitchFamily="34" charset="0"/>
                        </a:rPr>
                        <a:t>lista dodatnih resursa za učenje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neograničeno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ponavljanje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gradiva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233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alibri" panose="020F0502020204030204" pitchFamily="34" charset="0"/>
                        </a:rPr>
                        <a:t>Kvizovi i drugi materijali za provjeru</a:t>
                      </a:r>
                    </a:p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znanja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iz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svakog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predmeta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projekti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i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seminarski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radovi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alibri" panose="020F0502020204030204" pitchFamily="34" charset="0"/>
                        </a:rPr>
                        <a:t>lokacija za učenje na internetu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trenutna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dostupnost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rezultata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782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rječnik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pojmova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i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baza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često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postavljanih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pitanja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diploma o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završenom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školovanju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932242"/>
      </p:ext>
    </p:extLst>
  </p:cSld>
  <p:clrMapOvr>
    <a:masterClrMapping/>
  </p:clrMapOvr>
  <p:transition spd="med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idx="1"/>
          </p:nvPr>
        </p:nvSpPr>
        <p:spPr>
          <a:xfrm>
            <a:off x="914400" y="148641"/>
            <a:ext cx="82296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defTabSz="685983">
              <a:lnSpc>
                <a:spcPct val="90000"/>
              </a:lnSpc>
              <a:spcBef>
                <a:spcPct val="0"/>
              </a:spcBef>
            </a:pPr>
            <a:r>
              <a:rPr lang="sr-Latn-ME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             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Diskusija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učesnika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16496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Karakteristike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sl-SI" dirty="0"/>
          </a:p>
          <a:p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Planiranje</a:t>
            </a:r>
          </a:p>
          <a:p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Komunikacija</a:t>
            </a:r>
          </a:p>
          <a:p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Podrška</a:t>
            </a:r>
          </a:p>
          <a:p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Praćenje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56527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Planiranje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502919" y="1600201"/>
            <a:ext cx="3992881" cy="460648"/>
          </a:xfrm>
        </p:spPr>
        <p:txBody>
          <a:bodyPr/>
          <a:lstStyle/>
          <a:p>
            <a:r>
              <a:rPr lang="sl-SI" dirty="0"/>
              <a:t>Što je sve nužno planirati?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Sadr</a:t>
            </a:r>
            <a:r>
              <a:rPr lang="sl-SI" sz="4000" dirty="0">
                <a:solidFill>
                  <a:schemeClr val="accent1">
                    <a:lumMod val="75000"/>
                  </a:schemeClr>
                </a:solidFill>
              </a:rPr>
              <a:t>žaj</a:t>
            </a:r>
          </a:p>
          <a:p>
            <a:pPr marL="285750" indent="-285750">
              <a:buFontTx/>
              <a:buChar char="-"/>
            </a:pPr>
            <a:r>
              <a:rPr lang="sl-SI" sz="4000" dirty="0">
                <a:solidFill>
                  <a:schemeClr val="accent1">
                    <a:lumMod val="75000"/>
                  </a:schemeClr>
                </a:solidFill>
              </a:rPr>
              <a:t>Nastavni materijali</a:t>
            </a:r>
          </a:p>
          <a:p>
            <a:pPr marL="285750" indent="-285750">
              <a:buFontTx/>
              <a:buChar char="-"/>
            </a:pPr>
            <a:r>
              <a:rPr lang="sl-SI" sz="4000" dirty="0">
                <a:solidFill>
                  <a:schemeClr val="accent1">
                    <a:lumMod val="75000"/>
                  </a:schemeClr>
                </a:solidFill>
              </a:rPr>
              <a:t>Aktivnosti učenika</a:t>
            </a:r>
          </a:p>
          <a:p>
            <a:pPr marL="285750" indent="-285750">
              <a:buFontTx/>
              <a:buChar char="-"/>
            </a:pPr>
            <a:r>
              <a:rPr lang="sl-SI" sz="4000" dirty="0">
                <a:solidFill>
                  <a:schemeClr val="accent1">
                    <a:lumMod val="75000"/>
                  </a:schemeClr>
                </a:solidFill>
              </a:rPr>
              <a:t>Rokovi </a:t>
            </a:r>
          </a:p>
          <a:p>
            <a:pPr marL="285750" indent="-285750">
              <a:buFontTx/>
              <a:buChar char="-"/>
            </a:pPr>
            <a:r>
              <a:rPr lang="sl-SI" sz="4000" dirty="0">
                <a:solidFill>
                  <a:schemeClr val="accent1">
                    <a:lumMod val="75000"/>
                  </a:schemeClr>
                </a:solidFill>
              </a:rPr>
              <a:t>Kriterijumi za praćenje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67581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Komunikacija</a:t>
            </a:r>
            <a:r>
              <a:rPr lang="sl-SI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Ključ realizacije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Sa kolegama iz struke</a:t>
            </a:r>
          </a:p>
          <a:p>
            <a:pPr marL="285750" indent="-285750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Sa kolegama iz škole</a:t>
            </a:r>
          </a:p>
          <a:p>
            <a:pPr marL="285750" indent="-285750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Sa učenicima</a:t>
            </a:r>
          </a:p>
          <a:p>
            <a:pPr marL="285750" indent="-285750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Sa roditeljima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45916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Podrška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sl-SI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2000" dirty="0">
                <a:solidFill>
                  <a:schemeClr val="accent1">
                    <a:lumMod val="75000"/>
                  </a:schemeClr>
                </a:solidFill>
              </a:rPr>
              <a:t>Nastavnik – učenik</a:t>
            </a:r>
          </a:p>
          <a:p>
            <a:endParaRPr lang="sl-SI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2000" dirty="0">
                <a:solidFill>
                  <a:schemeClr val="accent1">
                    <a:lumMod val="75000"/>
                  </a:schemeClr>
                </a:solidFill>
              </a:rPr>
              <a:t>Prijatelj - prijatelj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65312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Praćenje</a:t>
            </a:r>
            <a:r>
              <a:rPr lang="sl-SI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Uzajamno pregledanje radova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Grupno ocjenjivanje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Digitalna priča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Diskusija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Blog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40330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Izrada testova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Kviz varijante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Samoprocjena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Rješavanje problema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Sokratovska/vođena pitanja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Gejmifikacija</a:t>
            </a:r>
          </a:p>
          <a:p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52783"/>
      </p:ext>
    </p:extLst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382762"/>
      </p:ext>
    </p:extLst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ckground-with-circles-PowerPoint-Templates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417</Words>
  <Application>Microsoft Macintosh PowerPoint</Application>
  <PresentationFormat>On-screen Show (4:3)</PresentationFormat>
  <Paragraphs>108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Letter Gothic Std</vt:lpstr>
      <vt:lpstr>맑은 고딕</vt:lpstr>
      <vt:lpstr>Roboto</vt:lpstr>
      <vt:lpstr>Arial</vt:lpstr>
      <vt:lpstr>Arial Black</vt:lpstr>
      <vt:lpstr>Calibri</vt:lpstr>
      <vt:lpstr>Calibri Light</vt:lpstr>
      <vt:lpstr>Office Theme</vt:lpstr>
      <vt:lpstr>Background-with-circles-PowerPoint-Templates-Standard</vt:lpstr>
      <vt:lpstr>Custom Design</vt:lpstr>
      <vt:lpstr>PowerPoint Presentation</vt:lpstr>
      <vt:lpstr>Osnovne karakteristike metodike rada na daljinu</vt:lpstr>
      <vt:lpstr>Karakteristike </vt:lpstr>
      <vt:lpstr>Planiranje </vt:lpstr>
      <vt:lpstr>Komunikacija </vt:lpstr>
      <vt:lpstr>Podrška </vt:lpstr>
      <vt:lpstr>Praćenje </vt:lpstr>
      <vt:lpstr>PowerPoint Presentation</vt:lpstr>
      <vt:lpstr>PowerPoint Presentation</vt:lpstr>
      <vt:lpstr>  Vrste aktivnosti i zadataka adekvatnih  za učenje na daljinu / e-učenje </vt:lpstr>
      <vt:lpstr>  Besplatni programi prikladni za  realizaciju različitih učeničkih  aktivnosti koje se ocjenjuju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Jelena  Cakic</cp:lastModifiedBy>
  <cp:revision>13</cp:revision>
  <dcterms:modified xsi:type="dcterms:W3CDTF">2020-06-01T17:01:58Z</dcterms:modified>
</cp:coreProperties>
</file>