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696" r:id="rId3"/>
    <p:sldMasterId id="2147483705" r:id="rId4"/>
    <p:sldMasterId id="2147483713" r:id="rId5"/>
  </p:sldMasterIdLst>
  <p:notesMasterIdLst>
    <p:notesMasterId r:id="rId17"/>
  </p:notesMasterIdLst>
  <p:sldIdLst>
    <p:sldId id="267" r:id="rId6"/>
    <p:sldId id="268" r:id="rId7"/>
    <p:sldId id="281" r:id="rId8"/>
    <p:sldId id="283" r:id="rId9"/>
    <p:sldId id="287" r:id="rId10"/>
    <p:sldId id="284" r:id="rId11"/>
    <p:sldId id="282" r:id="rId12"/>
    <p:sldId id="288" r:id="rId13"/>
    <p:sldId id="272" r:id="rId14"/>
    <p:sldId id="289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CE731-9EEC-48A9-A425-6F4EF8F91BE8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B31A1-D95B-42F6-A19C-BB0759863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51F13-2009-457E-92DA-320EB610546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51F13-2009-457E-92DA-320EB610546B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0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00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385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1" name="pasted-image.pdf"/>
          <p:cNvPicPr>
            <a:picLocks noChangeAspect="1"/>
          </p:cNvPicPr>
          <p:nvPr userDrawn="1"/>
        </p:nvPicPr>
        <p:blipFill rotWithShape="1">
          <a:blip r:embed="rId3" cstate="screen">
            <a:alphaModFix amt="30763"/>
          </a:blip>
          <a:srcRect/>
          <a:stretch>
            <a:fillRect/>
          </a:stretch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52800" y="3425642"/>
            <a:ext cx="8352000" cy="258224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00" y="3085937"/>
            <a:ext cx="8352000" cy="258224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2800" y="3781818"/>
            <a:ext cx="842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52" y="3963635"/>
            <a:ext cx="8344800" cy="1228852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7956686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 panose="020B0604020202020204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asted-image.pd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95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No Subtitl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</a:blip>
          <a:srcRect/>
          <a:stretch>
            <a:fillRect/>
          </a:stretch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9600" y="3240959"/>
            <a:ext cx="8344800" cy="2424346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 panose="020B0604020202020204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4" name="pasted-image.pd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6646459" y="6392520"/>
            <a:ext cx="1569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>
                <a:solidFill>
                  <a:prstClr val="white"/>
                </a:solidFill>
              </a:rPr>
              <a:t>ШКОЛЕ ЗА 21. ВЕК</a:t>
            </a:r>
            <a:endParaRPr lang="sr-Latn-R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6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/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</a:blip>
          <a:srcRect/>
          <a:stretch>
            <a:fillRect/>
          </a:stretch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157524"/>
            <a:ext cx="8352000" cy="542951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 panose="020B0604020202020204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2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 panose="020B0604020202020204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1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367" y="1317812"/>
            <a:ext cx="3974633" cy="4820188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  <a:lvl2pPr>
              <a:defRPr>
                <a:solidFill>
                  <a:srgbClr val="4A4A4A"/>
                </a:solidFill>
              </a:defRPr>
            </a:lvl2pPr>
            <a:lvl3pPr>
              <a:defRPr>
                <a:solidFill>
                  <a:srgbClr val="4A4A4A"/>
                </a:solidFill>
              </a:defRPr>
            </a:lvl3pPr>
            <a:lvl4pPr>
              <a:defRPr>
                <a:solidFill>
                  <a:srgbClr val="4A4A4A"/>
                </a:solidFill>
              </a:defRPr>
            </a:lvl4pPr>
            <a:lvl5pPr>
              <a:defRPr>
                <a:solidFill>
                  <a:srgbClr val="4A4A4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129" y="1317812"/>
            <a:ext cx="3974633" cy="4820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 panose="020B0604020202020204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 panose="020B0604020202020204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09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364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 panose="020B0604020202020204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 panose="020B0604020202020204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75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" y="2434"/>
            <a:ext cx="9144000" cy="685556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3888" y="2593076"/>
            <a:ext cx="7886700" cy="1487605"/>
          </a:xfrm>
          <a:prstGeom prst="rect">
            <a:avLst/>
          </a:prstGeom>
          <a:solidFill>
            <a:srgbClr val="00B1FF"/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29B"/>
              </a:buClr>
              <a:buSzPts val="6000"/>
              <a:buFont typeface="Calibri" panose="020F0502020204030204"/>
              <a:buNone/>
              <a:defRPr sz="6000" b="1" i="0" u="none" strike="noStrike" cap="none">
                <a:solidFill>
                  <a:srgbClr val="FFC2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1FF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rgbClr val="00B1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sr-Latn-RS"/>
              <a:pPr/>
              <a:t>‹#›</a:t>
            </a:fld>
            <a:endParaRPr lang="sr-Latn-RS"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54426" y="6115876"/>
            <a:ext cx="8293012" cy="73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54426" y="709477"/>
            <a:ext cx="1966352" cy="576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1283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161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1" name="pasted-image.pdf"/>
          <p:cNvPicPr>
            <a:picLocks noChangeAspect="1"/>
          </p:cNvPicPr>
          <p:nvPr userDrawn="1"/>
        </p:nvPicPr>
        <p:blipFill rotWithShape="1">
          <a:blip r:embed="rId3" cstate="screen">
            <a:alphaModFix amt="30763"/>
          </a:blip>
          <a:srcRect/>
          <a:stretch>
            <a:fillRect/>
          </a:stretch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52800" y="3425642"/>
            <a:ext cx="8352000" cy="258224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00" y="3085937"/>
            <a:ext cx="8352000" cy="258224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2800" y="3781818"/>
            <a:ext cx="842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52" y="3963635"/>
            <a:ext cx="8344800" cy="1228852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7956686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 panose="020B0604020202020204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asted-image.pd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956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No Subtitl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</a:blip>
          <a:srcRect/>
          <a:stretch>
            <a:fillRect/>
          </a:stretch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9600" y="3240959"/>
            <a:ext cx="8344800" cy="2424346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 panose="020B0604020202020204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4" name="pasted-image.pd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6646459" y="6392520"/>
            <a:ext cx="1569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>
                <a:solidFill>
                  <a:prstClr val="white"/>
                </a:solidFill>
              </a:rPr>
              <a:t>ШКОЛЕ ЗА 21. ВЕК</a:t>
            </a:r>
            <a:endParaRPr lang="sr-Latn-R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8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/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</a:blip>
          <a:srcRect/>
          <a:stretch>
            <a:fillRect/>
          </a:stretch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157524"/>
            <a:ext cx="8352000" cy="542951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 panose="020B0604020202020204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0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 panose="020B0604020202020204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55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367" y="1317812"/>
            <a:ext cx="3974633" cy="4820188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  <a:lvl2pPr>
              <a:defRPr>
                <a:solidFill>
                  <a:srgbClr val="4A4A4A"/>
                </a:solidFill>
              </a:defRPr>
            </a:lvl2pPr>
            <a:lvl3pPr>
              <a:defRPr>
                <a:solidFill>
                  <a:srgbClr val="4A4A4A"/>
                </a:solidFill>
              </a:defRPr>
            </a:lvl3pPr>
            <a:lvl4pPr>
              <a:defRPr>
                <a:solidFill>
                  <a:srgbClr val="4A4A4A"/>
                </a:solidFill>
              </a:defRPr>
            </a:lvl4pPr>
            <a:lvl5pPr>
              <a:defRPr>
                <a:solidFill>
                  <a:srgbClr val="4A4A4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129" y="1317812"/>
            <a:ext cx="3974633" cy="4820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 panose="020B0604020202020204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 panose="020B0604020202020204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551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58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 panose="020B0604020202020204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 panose="020B0604020202020204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16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" y="2434"/>
            <a:ext cx="9144000" cy="685556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3888" y="2593076"/>
            <a:ext cx="7886700" cy="1487605"/>
          </a:xfrm>
          <a:prstGeom prst="rect">
            <a:avLst/>
          </a:prstGeom>
          <a:solidFill>
            <a:srgbClr val="00B1FF"/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29B"/>
              </a:buClr>
              <a:buSzPts val="6000"/>
              <a:buFont typeface="Calibri" panose="020F0502020204030204"/>
              <a:buNone/>
              <a:defRPr sz="6000" b="1" i="0" u="none" strike="noStrike" cap="none">
                <a:solidFill>
                  <a:srgbClr val="FFC2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1FF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rgbClr val="00B1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sr-Latn-RS"/>
              <a:pPr/>
              <a:t>‹#›</a:t>
            </a:fld>
            <a:endParaRPr lang="sr-Latn-RS"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54426" y="6115876"/>
            <a:ext cx="8293012" cy="73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54426" y="709477"/>
            <a:ext cx="1966352" cy="576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275375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1" name="pasted-image.pdf">
            <a:extLst>
              <a:ext uri="{FF2B5EF4-FFF2-40B4-BE49-F238E27FC236}">
                <a16:creationId xmlns:a16="http://schemas.microsoft.com/office/drawing/2014/main" xmlns="" id="{4F19D671-7579-5744-B9B6-1FE7FC011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F3DB4CD-E752-F543-9615-A081DA3E0305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52800" y="3425642"/>
            <a:ext cx="8352000" cy="258224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00" y="3085937"/>
            <a:ext cx="8352000" cy="258224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2800" y="3781818"/>
            <a:ext cx="842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52" y="3963635"/>
            <a:ext cx="8344800" cy="1228852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7956686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asted-image.pdf">
            <a:extLst>
              <a:ext uri="{FF2B5EF4-FFF2-40B4-BE49-F238E27FC236}">
                <a16:creationId xmlns:a16="http://schemas.microsoft.com/office/drawing/2014/main" xmlns="" id="{25CAD36A-15C2-2949-A7B7-63A55708A1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0688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No Subtitl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>
            <a:extLst>
              <a:ext uri="{FF2B5EF4-FFF2-40B4-BE49-F238E27FC236}">
                <a16:creationId xmlns:a16="http://schemas.microsoft.com/office/drawing/2014/main" xmlns="" id="{26BB3AC5-88E8-F74D-984A-4BC2F90C0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2A0881-6883-A54B-8893-C4BB51E9466D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9600" y="3240959"/>
            <a:ext cx="8344800" cy="2424346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F35FB5-D486-6D4F-9065-A5E4C83D33C0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B5706C8-2939-3141-86DE-57662A96AC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4" name="pasted-image.pdf">
            <a:extLst>
              <a:ext uri="{FF2B5EF4-FFF2-40B4-BE49-F238E27FC236}">
                <a16:creationId xmlns:a16="http://schemas.microsoft.com/office/drawing/2014/main" xmlns="" id="{457F8292-EDD0-5846-8343-3B956756A7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50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25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>
            <a:extLst>
              <a:ext uri="{FF2B5EF4-FFF2-40B4-BE49-F238E27FC236}">
                <a16:creationId xmlns:a16="http://schemas.microsoft.com/office/drawing/2014/main" xmlns="" id="{3C4B2E72-BDEE-A949-BBD6-39ED9CBD3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DF67E22-F4C3-D143-8470-E0F255A28FD3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157524"/>
            <a:ext cx="8352000" cy="542951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349AB7-8221-C149-B9F3-B047FB1D1B1C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07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745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66000"/>
            <a:ext cx="3960000" cy="4572000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  <a:lvl2pPr>
              <a:defRPr>
                <a:solidFill>
                  <a:srgbClr val="4A4A4A"/>
                </a:solidFill>
              </a:defRPr>
            </a:lvl2pPr>
            <a:lvl3pPr>
              <a:defRPr>
                <a:solidFill>
                  <a:srgbClr val="4A4A4A"/>
                </a:solidFill>
              </a:defRPr>
            </a:lvl3pPr>
            <a:lvl4pPr>
              <a:defRPr>
                <a:solidFill>
                  <a:srgbClr val="4A4A4A"/>
                </a:solidFill>
              </a:defRPr>
            </a:lvl4pPr>
            <a:lvl5pPr>
              <a:defRPr>
                <a:solidFill>
                  <a:srgbClr val="4A4A4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762" y="1566000"/>
            <a:ext cx="3960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253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362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174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1" name="pasted-image.pdf">
            <a:extLst>
              <a:ext uri="{FF2B5EF4-FFF2-40B4-BE49-F238E27FC236}">
                <a16:creationId xmlns:a16="http://schemas.microsoft.com/office/drawing/2014/main" xmlns="" id="{4F19D671-7579-5744-B9B6-1FE7FC011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F3DB4CD-E752-F543-9615-A081DA3E0305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52800" y="3425642"/>
            <a:ext cx="8352000" cy="258224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00" y="3085937"/>
            <a:ext cx="8352000" cy="258224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2800" y="3781818"/>
            <a:ext cx="842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52" y="3963635"/>
            <a:ext cx="8344800" cy="1228852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7956686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asted-image.pdf">
            <a:extLst>
              <a:ext uri="{FF2B5EF4-FFF2-40B4-BE49-F238E27FC236}">
                <a16:creationId xmlns:a16="http://schemas.microsoft.com/office/drawing/2014/main" xmlns="" id="{25CAD36A-15C2-2949-A7B7-63A55708A1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21164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No Subtitl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>
            <a:extLst>
              <a:ext uri="{FF2B5EF4-FFF2-40B4-BE49-F238E27FC236}">
                <a16:creationId xmlns:a16="http://schemas.microsoft.com/office/drawing/2014/main" xmlns="" id="{26BB3AC5-88E8-F74D-984A-4BC2F90C0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2A0881-6883-A54B-8893-C4BB51E9466D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9600" y="3240959"/>
            <a:ext cx="8344800" cy="2424346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F35FB5-D486-6D4F-9065-A5E4C83D33C0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B5706C8-2939-3141-86DE-57662A96AC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4" name="pasted-image.pdf">
            <a:extLst>
              <a:ext uri="{FF2B5EF4-FFF2-40B4-BE49-F238E27FC236}">
                <a16:creationId xmlns:a16="http://schemas.microsoft.com/office/drawing/2014/main" xmlns="" id="{457F8292-EDD0-5846-8343-3B956756A7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82648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>
            <a:extLst>
              <a:ext uri="{FF2B5EF4-FFF2-40B4-BE49-F238E27FC236}">
                <a16:creationId xmlns:a16="http://schemas.microsoft.com/office/drawing/2014/main" xmlns="" id="{3C4B2E72-BDEE-A949-BBD6-39ED9CBD3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DF67E22-F4C3-D143-8470-E0F255A28FD3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157524"/>
            <a:ext cx="8352000" cy="542951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349AB7-8221-C149-B9F3-B047FB1D1B1C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1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46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66000"/>
            <a:ext cx="3960000" cy="4572000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  <a:lvl2pPr>
              <a:defRPr>
                <a:solidFill>
                  <a:srgbClr val="4A4A4A"/>
                </a:solidFill>
              </a:defRPr>
            </a:lvl2pPr>
            <a:lvl3pPr>
              <a:defRPr>
                <a:solidFill>
                  <a:srgbClr val="4A4A4A"/>
                </a:solidFill>
              </a:defRPr>
            </a:lvl3pPr>
            <a:lvl4pPr>
              <a:defRPr>
                <a:solidFill>
                  <a:srgbClr val="4A4A4A"/>
                </a:solidFill>
              </a:defRPr>
            </a:lvl4pPr>
            <a:lvl5pPr>
              <a:defRPr>
                <a:solidFill>
                  <a:srgbClr val="4A4A4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762" y="1566000"/>
            <a:ext cx="3960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04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562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127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41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4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0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94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83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F140-E3CC-4F47-B30E-7D5815262832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 panose="020B0604020202020204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79303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7200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99" y="1359932"/>
            <a:ext cx="8208000" cy="47780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990600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 panose="020B0604020202020204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46459" y="6392520"/>
            <a:ext cx="1569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>
                <a:solidFill>
                  <a:srgbClr val="5B9BD5">
                    <a:lumMod val="50000"/>
                  </a:srgbClr>
                </a:solidFill>
              </a:rPr>
              <a:t>ШКОЛЕ ЗА 21. ВЕК</a:t>
            </a:r>
            <a:endParaRPr lang="sr-Latn-RS" sz="1200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8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0" i="0" kern="1200" cap="all" baseline="0">
          <a:solidFill>
            <a:srgbClr val="00457C"/>
          </a:solidFill>
          <a:latin typeface="Arial Black" panose="020B0A04020102020204"/>
          <a:ea typeface="+mj-ea"/>
          <a:cs typeface="British Council Sans Black"/>
        </a:defRPr>
      </a:lvl1pPr>
    </p:titleStyle>
    <p:bodyStyle>
      <a:lvl1pPr marL="171450" indent="-171450" algn="l" defTabSz="6858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 panose="020B0604020202020204"/>
          <a:ea typeface="+mn-ea"/>
          <a:cs typeface="British Council Sans"/>
        </a:defRPr>
      </a:lvl1pPr>
      <a:lvl2pPr marL="514350" indent="-171450" algn="l" defTabSz="6858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 panose="020B0604020202020204"/>
          <a:ea typeface="+mn-ea"/>
          <a:cs typeface="British Council Sans"/>
        </a:defRPr>
      </a:lvl2pPr>
      <a:lvl3pPr marL="857250" indent="-171450" algn="l" defTabSz="6858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 panose="020B0604020202020204"/>
          <a:ea typeface="+mn-ea"/>
          <a:cs typeface="British Council Sans"/>
        </a:defRPr>
      </a:lvl3pPr>
      <a:lvl4pPr marL="1200150" indent="-171450" algn="l" defTabSz="6858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 panose="020B0604020202020204"/>
          <a:ea typeface="+mn-ea"/>
          <a:cs typeface="British Council Sans"/>
        </a:defRPr>
      </a:lvl4pPr>
      <a:lvl5pPr marL="1543050" indent="-171450" algn="l" defTabSz="6858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 panose="020B0604020202020204"/>
          <a:ea typeface="+mn-ea"/>
          <a:cs typeface="British Council San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 panose="020B0604020202020204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79303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7200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99" y="1359932"/>
            <a:ext cx="8208000" cy="47780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990600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 panose="020B0604020202020204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46459" y="6392520"/>
            <a:ext cx="1569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>
                <a:solidFill>
                  <a:srgbClr val="5B9BD5">
                    <a:lumMod val="50000"/>
                  </a:srgbClr>
                </a:solidFill>
              </a:rPr>
              <a:t>ШКОЛЕ ЗА 21. ВЕК</a:t>
            </a:r>
            <a:endParaRPr lang="sr-Latn-RS" sz="1200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7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0" i="0" kern="1200" cap="all" baseline="0">
          <a:solidFill>
            <a:srgbClr val="00457C"/>
          </a:solidFill>
          <a:latin typeface="Arial Black" panose="020B0A04020102020204"/>
          <a:ea typeface="+mj-ea"/>
          <a:cs typeface="British Council Sans Black"/>
        </a:defRPr>
      </a:lvl1pPr>
    </p:titleStyle>
    <p:bodyStyle>
      <a:lvl1pPr marL="171450" indent="-171450" algn="l" defTabSz="6858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 panose="020B0604020202020204"/>
          <a:ea typeface="+mn-ea"/>
          <a:cs typeface="British Council Sans"/>
        </a:defRPr>
      </a:lvl1pPr>
      <a:lvl2pPr marL="514350" indent="-171450" algn="l" defTabSz="6858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 panose="020B0604020202020204"/>
          <a:ea typeface="+mn-ea"/>
          <a:cs typeface="British Council Sans"/>
        </a:defRPr>
      </a:lvl2pPr>
      <a:lvl3pPr marL="857250" indent="-171450" algn="l" defTabSz="6858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 panose="020B0604020202020204"/>
          <a:ea typeface="+mn-ea"/>
          <a:cs typeface="British Council Sans"/>
        </a:defRPr>
      </a:lvl3pPr>
      <a:lvl4pPr marL="1200150" indent="-171450" algn="l" defTabSz="6858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 panose="020B0604020202020204"/>
          <a:ea typeface="+mn-ea"/>
          <a:cs typeface="British Council Sans"/>
        </a:defRPr>
      </a:lvl4pPr>
      <a:lvl5pPr marL="1543050" indent="-171450" algn="l" defTabSz="6858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 panose="020B0604020202020204"/>
          <a:ea typeface="+mn-ea"/>
          <a:cs typeface="British Council San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79303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7200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99" y="1566001"/>
            <a:ext cx="82080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990600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29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0" i="0" kern="1200" cap="all" baseline="0">
          <a:solidFill>
            <a:srgbClr val="00457C"/>
          </a:solidFill>
          <a:latin typeface="Arial Black"/>
          <a:ea typeface="+mj-ea"/>
          <a:cs typeface="British Council Sans Black"/>
        </a:defRPr>
      </a:lvl1pPr>
    </p:titleStyle>
    <p:bodyStyle>
      <a:lvl1pPr marL="1714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1pPr>
      <a:lvl2pPr marL="5143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2pPr>
      <a:lvl3pPr marL="8572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3pPr>
      <a:lvl4pPr marL="12001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4pPr>
      <a:lvl5pPr marL="15430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915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pos="5443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79303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7200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99" y="1566001"/>
            <a:ext cx="82080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990600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43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0" i="0" kern="1200" cap="all" baseline="0">
          <a:solidFill>
            <a:srgbClr val="00457C"/>
          </a:solidFill>
          <a:latin typeface="Arial Black"/>
          <a:ea typeface="+mj-ea"/>
          <a:cs typeface="British Council Sans Black"/>
        </a:defRPr>
      </a:lvl1pPr>
    </p:titleStyle>
    <p:bodyStyle>
      <a:lvl1pPr marL="1714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1pPr>
      <a:lvl2pPr marL="5143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2pPr>
      <a:lvl3pPr marL="8572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3pPr>
      <a:lvl4pPr marL="12001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4pPr>
      <a:lvl5pPr marL="15430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915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pos="5443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" TargetMode="External"/><Relationship Id="rId2" Type="http://schemas.openxmlformats.org/officeDocument/2006/relationships/hyperlink" Target="https://microbit.org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1405719"/>
            <a:ext cx="8388000" cy="5281684"/>
          </a:xfrm>
        </p:spPr>
        <p:txBody>
          <a:bodyPr/>
          <a:lstStyle/>
          <a:p>
            <a:r>
              <a:rPr lang="sr-Latn-RS" sz="1600" cap="none" dirty="0"/>
              <a:t/>
            </a:r>
            <a:br>
              <a:rPr lang="sr-Latn-RS" sz="1600" cap="none" dirty="0"/>
            </a:br>
            <a:r>
              <a:rPr lang="sr-Latn-RS" sz="1600" cap="none" dirty="0" smtClean="0"/>
              <a:t/>
            </a:r>
            <a:br>
              <a:rPr lang="sr-Latn-RS" sz="1600" cap="none" dirty="0" smtClean="0"/>
            </a:br>
            <a:r>
              <a:rPr lang="sr-Latn-RS" sz="2400" cap="none" dirty="0"/>
              <a:t/>
            </a:r>
            <a:br>
              <a:rPr lang="sr-Latn-RS" sz="2400" cap="none" dirty="0"/>
            </a:br>
            <a:r>
              <a:rPr lang="sr-Latn-RS" cap="none" dirty="0" smtClean="0"/>
              <a:t>Škole </a:t>
            </a:r>
            <a:r>
              <a:rPr lang="sr-Latn-RS" cap="none" dirty="0"/>
              <a:t>za 21. </a:t>
            </a:r>
            <a:r>
              <a:rPr lang="sr-Latn-RS" cap="none" dirty="0" smtClean="0"/>
              <a:t>vijek</a:t>
            </a:r>
            <a:br>
              <a:rPr lang="sr-Latn-RS" cap="none" dirty="0" smtClean="0"/>
            </a:br>
            <a:r>
              <a:rPr lang="sr-Latn-RS" cap="none" dirty="0" smtClean="0"/>
              <a:t> </a:t>
            </a:r>
            <a:r>
              <a:rPr lang="sr-Latn-RS" sz="3200" b="1" cap="none" spc="0" dirty="0">
                <a:latin typeface="Calibri"/>
                <a:cs typeface="+mj-cs"/>
              </a:rPr>
              <a:t>Vebinar P</a:t>
            </a:r>
            <a:r>
              <a:rPr lang="en-GB" sz="3200" b="1" cap="none" spc="0" dirty="0" err="1" smtClean="0">
                <a:latin typeface="Calibri"/>
                <a:cs typeface="+mj-cs"/>
              </a:rPr>
              <a:t>rimjena</a:t>
            </a:r>
            <a:r>
              <a:rPr lang="en-GB" sz="3200" b="1" cap="none" spc="0" dirty="0" smtClean="0">
                <a:latin typeface="Calibri"/>
                <a:cs typeface="+mj-cs"/>
              </a:rPr>
              <a:t> </a:t>
            </a:r>
            <a:r>
              <a:rPr lang="en-GB" sz="3200" b="1" cap="none" spc="0" dirty="0" err="1" smtClean="0">
                <a:latin typeface="Calibri"/>
                <a:cs typeface="+mj-cs"/>
              </a:rPr>
              <a:t>Micro:bit</a:t>
            </a:r>
            <a:r>
              <a:rPr lang="sr-Latn-RS" sz="3200" b="1" cap="none" spc="0" dirty="0" smtClean="0">
                <a:latin typeface="Calibri"/>
                <a:cs typeface="+mj-cs"/>
              </a:rPr>
              <a:t>-</a:t>
            </a:r>
            <a:r>
              <a:rPr lang="en-GB" sz="3200" b="1" cap="none" spc="0" dirty="0" smtClean="0">
                <a:latin typeface="Calibri"/>
                <a:cs typeface="+mj-cs"/>
              </a:rPr>
              <a:t>a </a:t>
            </a:r>
            <a:r>
              <a:rPr lang="en-GB" sz="3200" b="1" cap="none" spc="0" dirty="0">
                <a:latin typeface="Calibri"/>
                <a:cs typeface="+mj-cs"/>
              </a:rPr>
              <a:t>u </a:t>
            </a:r>
            <a:r>
              <a:rPr lang="en-GB" sz="3200" b="1" cap="none" spc="0" dirty="0" err="1">
                <a:latin typeface="Calibri"/>
                <a:cs typeface="+mj-cs"/>
              </a:rPr>
              <a:t>nastavi</a:t>
            </a:r>
            <a:r>
              <a:rPr lang="en-GB" sz="3200" b="1" cap="none" spc="0" dirty="0">
                <a:latin typeface="Calibri"/>
                <a:cs typeface="+mj-cs"/>
              </a:rPr>
              <a:t> </a:t>
            </a:r>
            <a:r>
              <a:rPr lang="sr-Latn-RS" sz="3200" b="1" cap="none" spc="0" dirty="0">
                <a:latin typeface="Calibri"/>
                <a:cs typeface="+mj-cs"/>
              </a:rPr>
              <a:t>predmeta </a:t>
            </a:r>
            <a:r>
              <a:rPr lang="en-GB" sz="3200" b="1" cap="none" spc="0" dirty="0" err="1">
                <a:latin typeface="Calibri"/>
                <a:cs typeface="+mj-cs"/>
              </a:rPr>
              <a:t>Crnogorsk</a:t>
            </a:r>
            <a:r>
              <a:rPr lang="sr-Latn-RS" sz="3200" b="1" cap="none" spc="0" dirty="0" smtClean="0">
                <a:latin typeface="Calibri"/>
                <a:cs typeface="+mj-cs"/>
              </a:rPr>
              <a:t>i – </a:t>
            </a:r>
            <a:r>
              <a:rPr lang="en-GB" sz="3200" b="1" cap="none" spc="0" dirty="0" err="1" smtClean="0">
                <a:latin typeface="Calibri"/>
                <a:cs typeface="+mj-cs"/>
              </a:rPr>
              <a:t>srpsk</a:t>
            </a:r>
            <a:r>
              <a:rPr lang="sr-Latn-RS" sz="3200" b="1" cap="none" spc="0" dirty="0" smtClean="0">
                <a:latin typeface="Calibri"/>
                <a:cs typeface="+mj-cs"/>
              </a:rPr>
              <a:t>i</a:t>
            </a:r>
            <a:r>
              <a:rPr lang="en-GB" sz="3200" b="1" cap="none" spc="0" dirty="0" smtClean="0">
                <a:latin typeface="Calibri"/>
                <a:cs typeface="+mj-cs"/>
              </a:rPr>
              <a:t>, </a:t>
            </a:r>
            <a:r>
              <a:rPr lang="en-GB" sz="3200" b="1" cap="none" spc="0" dirty="0" err="1">
                <a:latin typeface="Calibri"/>
                <a:cs typeface="+mj-cs"/>
              </a:rPr>
              <a:t>bosansk</a:t>
            </a:r>
            <a:r>
              <a:rPr lang="sr-Latn-RS" sz="3200" b="1" cap="none" spc="0" dirty="0">
                <a:latin typeface="Calibri"/>
                <a:cs typeface="+mj-cs"/>
              </a:rPr>
              <a:t>i </a:t>
            </a:r>
            <a:r>
              <a:rPr lang="en-GB" sz="3200" b="1" cap="none" spc="0" dirty="0">
                <a:latin typeface="Calibri"/>
                <a:cs typeface="+mj-cs"/>
              </a:rPr>
              <a:t>i </a:t>
            </a:r>
            <a:r>
              <a:rPr lang="en-GB" sz="3200" b="1" cap="none" spc="0" dirty="0" err="1">
                <a:latin typeface="Calibri"/>
                <a:cs typeface="+mj-cs"/>
              </a:rPr>
              <a:t>hrvatsk</a:t>
            </a:r>
            <a:r>
              <a:rPr lang="sr-Latn-RS" sz="3200" b="1" cap="none" spc="0" dirty="0">
                <a:latin typeface="Calibri"/>
                <a:cs typeface="+mj-cs"/>
              </a:rPr>
              <a:t>i</a:t>
            </a:r>
            <a:r>
              <a:rPr lang="en-GB" sz="3200" b="1" cap="none" spc="0" dirty="0">
                <a:latin typeface="Calibri"/>
                <a:cs typeface="+mj-cs"/>
              </a:rPr>
              <a:t> </a:t>
            </a:r>
            <a:r>
              <a:rPr lang="en-GB" sz="3200" b="1" cap="none" spc="0" dirty="0" err="1">
                <a:latin typeface="Calibri"/>
                <a:cs typeface="+mj-cs"/>
              </a:rPr>
              <a:t>jezik</a:t>
            </a:r>
            <a:r>
              <a:rPr lang="en-GB" sz="3200" b="1" cap="none" spc="0" dirty="0">
                <a:latin typeface="Calibri"/>
                <a:cs typeface="+mj-cs"/>
              </a:rPr>
              <a:t> i </a:t>
            </a:r>
            <a:r>
              <a:rPr lang="en-GB" sz="3200" b="1" cap="none" spc="0" dirty="0" err="1" smtClean="0">
                <a:latin typeface="Calibri"/>
                <a:cs typeface="+mj-cs"/>
              </a:rPr>
              <a:t>književnost</a:t>
            </a:r>
            <a:r>
              <a:rPr lang="sr-Latn-RS" sz="3200" b="1" cap="none" spc="0" dirty="0" smtClean="0">
                <a:latin typeface="Calibri"/>
                <a:cs typeface="+mj-cs"/>
              </a:rPr>
              <a:t/>
            </a:r>
            <a:br>
              <a:rPr lang="sr-Latn-RS" sz="3200" b="1" cap="none" spc="0" dirty="0" smtClean="0">
                <a:latin typeface="Calibri"/>
                <a:cs typeface="+mj-cs"/>
              </a:rPr>
            </a:br>
            <a:r>
              <a:rPr lang="sr-Latn-RS" sz="2000" b="1" cap="none" spc="0" dirty="0" smtClean="0">
                <a:latin typeface="Calibri"/>
                <a:cs typeface="+mj-cs"/>
              </a:rPr>
              <a:t>Voditelji: Elza Numanović, Milena Kuč, Dragan Marković</a:t>
            </a:r>
            <a:br>
              <a:rPr lang="sr-Latn-RS" sz="2000" b="1" cap="none" spc="0" dirty="0" smtClean="0">
                <a:latin typeface="Calibri"/>
                <a:cs typeface="+mj-cs"/>
              </a:rPr>
            </a:br>
            <a:r>
              <a:rPr lang="sr-Latn-RS" sz="2000" cap="none" dirty="0"/>
              <a:t/>
            </a:r>
            <a:br>
              <a:rPr lang="sr-Latn-RS" sz="2000" cap="none" dirty="0"/>
            </a:br>
            <a:endParaRPr lang="en-GB" sz="2000" cap="non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6000" y="6288123"/>
            <a:ext cx="8424000" cy="56881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40311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 smtClean="0">
                <a:solidFill>
                  <a:schemeClr val="tx2"/>
                </a:solidFill>
              </a:rPr>
              <a:t/>
            </a:r>
            <a:br>
              <a:rPr lang="sr-Latn-RS" b="1" dirty="0" smtClean="0">
                <a:solidFill>
                  <a:schemeClr val="tx2"/>
                </a:solidFill>
              </a:rPr>
            </a:br>
            <a:r>
              <a:rPr lang="sr-Latn-RS" b="1" dirty="0">
                <a:solidFill>
                  <a:schemeClr val="tx2"/>
                </a:solidFill>
              </a:rPr>
              <a:t/>
            </a:r>
            <a:br>
              <a:rPr lang="sr-Latn-RS" b="1" dirty="0">
                <a:solidFill>
                  <a:schemeClr val="tx2"/>
                </a:solidFill>
              </a:rPr>
            </a:br>
            <a:r>
              <a:rPr lang="sr-Latn-RS" b="1" dirty="0" smtClean="0">
                <a:solidFill>
                  <a:schemeClr val="tx2"/>
                </a:solidFill>
              </a:rPr>
              <a:t/>
            </a:r>
            <a:br>
              <a:rPr lang="sr-Latn-RS" b="1" dirty="0" smtClean="0">
                <a:solidFill>
                  <a:schemeClr val="tx2"/>
                </a:solidFill>
              </a:rPr>
            </a:br>
            <a:r>
              <a:rPr lang="sr-Latn-RS" b="1" dirty="0" smtClean="0">
                <a:solidFill>
                  <a:schemeClr val="tx2"/>
                </a:solidFill>
              </a:rPr>
              <a:t/>
            </a:r>
            <a:br>
              <a:rPr lang="sr-Latn-RS" b="1" dirty="0" smtClean="0">
                <a:solidFill>
                  <a:schemeClr val="tx2"/>
                </a:solidFill>
              </a:rPr>
            </a:br>
            <a:r>
              <a:rPr lang="sr-Latn-RS" b="1" dirty="0" smtClean="0">
                <a:solidFill>
                  <a:schemeClr val="tx2">
                    <a:lumMod val="50000"/>
                  </a:schemeClr>
                </a:solidFill>
              </a:rPr>
              <a:t>Književnost</a:t>
            </a:r>
            <a:br>
              <a:rPr lang="sr-Latn-R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r-Latn-RS" b="1" dirty="0">
                <a:solidFill>
                  <a:schemeClr val="tx2"/>
                </a:solidFill>
              </a:rPr>
              <a:t/>
            </a:r>
            <a:br>
              <a:rPr lang="sr-Latn-RS" b="1" dirty="0">
                <a:solidFill>
                  <a:schemeClr val="tx2"/>
                </a:solidFill>
              </a:rPr>
            </a:br>
            <a:r>
              <a:rPr lang="sr-Latn-RS" b="1" dirty="0" smtClean="0">
                <a:solidFill>
                  <a:schemeClr val="tx2"/>
                </a:solidFill>
              </a:rPr>
              <a:t/>
            </a:r>
            <a:br>
              <a:rPr lang="sr-Latn-RS" b="1" dirty="0" smtClean="0">
                <a:solidFill>
                  <a:schemeClr val="tx2"/>
                </a:solidFill>
              </a:rPr>
            </a:br>
            <a:r>
              <a:rPr lang="sr-Latn-RS" b="1" dirty="0">
                <a:solidFill>
                  <a:schemeClr val="tx2"/>
                </a:solidFill>
              </a:rPr>
              <a:t/>
            </a:r>
            <a:br>
              <a:rPr lang="sr-Latn-RS" b="1" dirty="0">
                <a:solidFill>
                  <a:schemeClr val="tx2"/>
                </a:solidFill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8238777" cy="639762"/>
          </a:xfrm>
        </p:spPr>
        <p:txBody>
          <a:bodyPr>
            <a:normAutofit fontScale="25000" lnSpcReduction="20000"/>
          </a:bodyPr>
          <a:lstStyle/>
          <a:p>
            <a:pPr lvl="0"/>
            <a:endParaRPr lang="sr-Latn-RS" sz="1800" dirty="0" smtClean="0">
              <a:solidFill>
                <a:srgbClr val="1F497D"/>
              </a:solidFill>
            </a:endParaRPr>
          </a:p>
          <a:p>
            <a:pPr lvl="0"/>
            <a:endParaRPr lang="sr-Latn-RS" sz="1800" dirty="0">
              <a:solidFill>
                <a:srgbClr val="1F497D"/>
              </a:solidFill>
            </a:endParaRPr>
          </a:p>
          <a:p>
            <a:pPr lvl="0"/>
            <a:r>
              <a:rPr lang="sr-Latn-RS" sz="9600" dirty="0" smtClean="0">
                <a:solidFill>
                  <a:schemeClr val="tx2">
                    <a:lumMod val="50000"/>
                  </a:schemeClr>
                </a:solidFill>
              </a:rPr>
              <a:t>Primjer</a:t>
            </a:r>
            <a:r>
              <a:rPr lang="sr-Latn-RS" sz="9600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lvl="0"/>
            <a:r>
              <a:rPr lang="sr-Latn-RS" sz="9600" dirty="0">
                <a:solidFill>
                  <a:schemeClr val="tx2">
                    <a:lumMod val="50000"/>
                  </a:schemeClr>
                </a:solidFill>
              </a:rPr>
              <a:t>Pogodi o kom je književnom djelu riječ</a:t>
            </a:r>
            <a:endParaRPr lang="en-GB" sz="96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614165"/>
          </a:xfrm>
        </p:spPr>
        <p:txBody>
          <a:bodyPr>
            <a:normAutofit/>
          </a:bodyPr>
          <a:lstStyle/>
          <a:p>
            <a:r>
              <a:rPr lang="vi-VN" sz="2000" dirty="0">
                <a:solidFill>
                  <a:schemeClr val="tx2">
                    <a:lumMod val="50000"/>
                  </a:schemeClr>
                </a:solidFill>
              </a:rPr>
              <a:t>po zadatom algoritmu </a:t>
            </a: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</a:rPr>
              <a:t>analizira</a:t>
            </a:r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</a:rPr>
              <a:t>ju</a:t>
            </a: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</a:rPr>
              <a:t>umjetnički tekst</a:t>
            </a:r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Latn-R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r-Latn-RS" sz="2000" dirty="0">
              <a:solidFill>
                <a:schemeClr val="tx2"/>
              </a:solidFill>
            </a:endParaRPr>
          </a:p>
          <a:p>
            <a:r>
              <a:rPr lang="sr-Latn-RS" sz="20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</a:rPr>
              <a:t>aster A: likovi – šumske životinje;</a:t>
            </a:r>
          </a:p>
          <a:p>
            <a:r>
              <a:rPr lang="sr-Latn-RS" sz="20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</a:rPr>
              <a:t>aster B: mjesto vršenja radnje – proplanak </a:t>
            </a:r>
          </a:p>
          <a:p>
            <a:r>
              <a:rPr lang="sr-Latn-RS" sz="2000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</a:rPr>
              <a:t>asteri A+B: autor – Grigor Vitez </a:t>
            </a:r>
          </a:p>
          <a:p>
            <a:r>
              <a:rPr lang="sr-Latn-RS" sz="2000" dirty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</a:rPr>
              <a:t>n shake/protresi – odgovor </a:t>
            </a:r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45150"/>
            <a:ext cx="16224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378457"/>
            <a:ext cx="1963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2" y="3068960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chemeClr val="tx2">
                    <a:lumMod val="50000"/>
                  </a:schemeClr>
                </a:solidFill>
              </a:rPr>
              <a:t>ZAKLJUČAK</a:t>
            </a:r>
            <a:endParaRPr lang="en-GB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Učenici: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126333"/>
          </a:xfrm>
        </p:spPr>
        <p:txBody>
          <a:bodyPr>
            <a:normAutofit/>
          </a:bodyPr>
          <a:lstStyle/>
          <a:p>
            <a:r>
              <a:rPr lang="sr-Latn-RS" sz="2000" dirty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čenici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se </a:t>
            </a:r>
            <a:r>
              <a:rPr lang="en-GB" sz="2000" dirty="0" err="1">
                <a:solidFill>
                  <a:schemeClr val="tx2">
                    <a:lumMod val="50000"/>
                  </a:schemeClr>
                </a:solidFill>
              </a:rPr>
              <a:t>digitalno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opismenjavaju</a:t>
            </a:r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sr-Latn-R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sr-Latn-RS" sz="2000" dirty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če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da </a:t>
            </a:r>
            <a:r>
              <a:rPr lang="en-GB" sz="2000" dirty="0" err="1">
                <a:solidFill>
                  <a:schemeClr val="tx2">
                    <a:lumMod val="50000"/>
                  </a:schemeClr>
                </a:solidFill>
              </a:rPr>
              <a:t>programiraju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50000"/>
                  </a:schemeClr>
                </a:solidFill>
              </a:rPr>
              <a:t>na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50000"/>
                  </a:schemeClr>
                </a:solidFill>
              </a:rPr>
              <a:t>najranijem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uzrastu</a:t>
            </a:r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sr-Latn-R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sr-Latn-RS" sz="2000" dirty="0">
                <a:solidFill>
                  <a:schemeClr val="tx2">
                    <a:lumMod val="50000"/>
                  </a:schemeClr>
                </a:solidFill>
              </a:rPr>
              <a:t>j</a:t>
            </a:r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</a:rPr>
              <a:t>ačaju 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</a:rPr>
              <a:t>sposobnost kritičkog mišljenja i rješavanja </a:t>
            </a:r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</a:rPr>
              <a:t>problema –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algoritamski</a:t>
            </a:r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promišljaju</a:t>
            </a:r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sr-Latn-R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icro:bit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nam u tome može pomoći.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 smtClean="0"/>
              <a:t>Nastavnici: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Latn-RS" u="sng" dirty="0" smtClean="0">
                <a:solidFill>
                  <a:schemeClr val="tx2">
                    <a:lumMod val="50000"/>
                  </a:schemeClr>
                </a:solidFill>
              </a:rPr>
              <a:t>Izazov i inspiracija </a:t>
            </a:r>
          </a:p>
          <a:p>
            <a:r>
              <a:rPr lang="sr-Latn-RS" sz="2000" dirty="0" err="1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rava</a:t>
            </a:r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je </a:t>
            </a:r>
            <a:r>
              <a:rPr lang="en-GB" sz="2000" dirty="0" err="1">
                <a:solidFill>
                  <a:schemeClr val="tx2">
                    <a:lumMod val="50000"/>
                  </a:schemeClr>
                </a:solidFill>
              </a:rPr>
              <a:t>umjetnost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50000"/>
                  </a:schemeClr>
                </a:solidFill>
              </a:rPr>
              <a:t>pronaći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50000"/>
                  </a:schemeClr>
                </a:solidFill>
              </a:rPr>
              <a:t>adekvatan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50000"/>
                  </a:schemeClr>
                </a:solidFill>
              </a:rPr>
              <a:t>sadržaj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</a:rPr>
              <a:t> za primjenu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u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jeziku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sr-Latn-RS" sz="2000" dirty="0" err="1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ojenje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50000"/>
                  </a:schemeClr>
                </a:solidFill>
              </a:rPr>
              <a:t>ideja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2">
                    <a:lumMod val="50000"/>
                  </a:schemeClr>
                </a:solidFill>
              </a:rPr>
              <a:t>za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primjenu</a:t>
            </a:r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8719" y="1844824"/>
            <a:ext cx="41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Latn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16224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86" y="6396406"/>
            <a:ext cx="1963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9080"/>
            <a:ext cx="2026915" cy="202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0" y="-1241948"/>
            <a:ext cx="8388000" cy="2129052"/>
          </a:xfrm>
        </p:spPr>
        <p:txBody>
          <a:bodyPr/>
          <a:lstStyle/>
          <a:p>
            <a:r>
              <a:rPr lang="sr-Latn-RS" sz="1600" cap="none" dirty="0" smtClean="0"/>
              <a:t/>
            </a:r>
            <a:br>
              <a:rPr lang="sr-Latn-RS" sz="1600" cap="none" dirty="0" smtClean="0"/>
            </a:br>
            <a:r>
              <a:rPr lang="sr-Latn-RS" sz="1600" cap="none" dirty="0" smtClean="0"/>
              <a:t/>
            </a:r>
            <a:br>
              <a:rPr lang="sr-Latn-RS" sz="1600" cap="none" dirty="0" smtClean="0"/>
            </a:br>
            <a:r>
              <a:rPr lang="sr-Latn-RS" sz="1600" cap="none" dirty="0" smtClean="0"/>
              <a:t/>
            </a:r>
            <a:br>
              <a:rPr lang="sr-Latn-RS" sz="1600" cap="none" dirty="0" smtClean="0"/>
            </a:br>
            <a:r>
              <a:rPr lang="sr-Latn-RS" cap="none" dirty="0" smtClean="0"/>
              <a:t/>
            </a:r>
            <a:br>
              <a:rPr lang="sr-Latn-RS" cap="none" dirty="0" smtClean="0"/>
            </a:br>
            <a:r>
              <a:rPr lang="sr-Latn-RS" cap="none" dirty="0"/>
              <a:t/>
            </a:r>
            <a:br>
              <a:rPr lang="sr-Latn-RS" cap="none" dirty="0"/>
            </a:br>
            <a:endParaRPr lang="en-GB" cap="non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5057" y="1052736"/>
            <a:ext cx="8424000" cy="5256584"/>
          </a:xfrm>
        </p:spPr>
        <p:txBody>
          <a:bodyPr/>
          <a:lstStyle/>
          <a:p>
            <a:endParaRPr lang="sr-Latn-RS" sz="2800" b="1" dirty="0" smtClean="0">
              <a:solidFill>
                <a:prstClr val="white"/>
              </a:solidFill>
            </a:endParaRPr>
          </a:p>
          <a:p>
            <a:endParaRPr lang="sr-Latn-RS" sz="2800" b="1" dirty="0">
              <a:solidFill>
                <a:prstClr val="white"/>
              </a:solidFill>
            </a:endParaRPr>
          </a:p>
          <a:p>
            <a:endParaRPr lang="sr-Latn-RS" sz="2800" b="1" dirty="0" smtClean="0">
              <a:solidFill>
                <a:prstClr val="white"/>
              </a:solidFill>
            </a:endParaRPr>
          </a:p>
          <a:p>
            <a:endParaRPr lang="sr-Latn-RS" sz="2800" b="1" dirty="0">
              <a:solidFill>
                <a:prstClr val="white"/>
              </a:solidFill>
            </a:endParaRPr>
          </a:p>
          <a:p>
            <a:endParaRPr lang="sr-Latn-RS" sz="2800" b="1" dirty="0" smtClean="0">
              <a:solidFill>
                <a:prstClr val="white"/>
              </a:solidFill>
            </a:endParaRPr>
          </a:p>
          <a:p>
            <a:endParaRPr lang="sr-Latn-RS" sz="2800" b="1" dirty="0" smtClean="0">
              <a:solidFill>
                <a:prstClr val="white"/>
              </a:solidFill>
            </a:endParaRPr>
          </a:p>
          <a:p>
            <a:endParaRPr lang="sr-Latn-RS" sz="2800" b="1" dirty="0">
              <a:solidFill>
                <a:prstClr val="white"/>
              </a:solidFill>
            </a:endParaRPr>
          </a:p>
          <a:p>
            <a:endParaRPr lang="sr-Latn-RS" sz="2800" b="1" dirty="0" smtClean="0">
              <a:solidFill>
                <a:prstClr val="white"/>
              </a:solidFill>
            </a:endParaRPr>
          </a:p>
          <a:p>
            <a:endParaRPr lang="sr-Latn-RS" sz="2800" b="1" dirty="0">
              <a:solidFill>
                <a:prstClr val="white"/>
              </a:solidFill>
            </a:endParaRPr>
          </a:p>
          <a:p>
            <a:endParaRPr lang="sr-Latn-RS" sz="2800" b="1" dirty="0" smtClean="0">
              <a:solidFill>
                <a:prstClr val="white"/>
              </a:solidFill>
            </a:endParaRPr>
          </a:p>
          <a:p>
            <a:r>
              <a:rPr lang="sr-Latn-RS" sz="2800" b="1" dirty="0" smtClean="0">
                <a:solidFill>
                  <a:prstClr val="white"/>
                </a:solidFill>
              </a:rPr>
              <a:t>Uvod u </a:t>
            </a:r>
            <a:r>
              <a:rPr lang="sr-Latn-RS" sz="2800" b="1" dirty="0" smtClean="0"/>
              <a:t>vebinar</a:t>
            </a:r>
          </a:p>
          <a:p>
            <a:endParaRPr lang="sr-Latn-RS" sz="2000" dirty="0" smtClean="0">
              <a:solidFill>
                <a:prstClr val="whit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dirty="0" smtClean="0">
                <a:solidFill>
                  <a:prstClr val="white"/>
                </a:solidFill>
              </a:rPr>
              <a:t>Pozdravna riječ </a:t>
            </a:r>
            <a:r>
              <a:rPr lang="sr-Latn-RS" sz="2000" dirty="0">
                <a:solidFill>
                  <a:prstClr val="white"/>
                </a:solidFill>
              </a:rPr>
              <a:t>učesnicima, predstavljanje voditelja, isticanje ciljeva vebinara </a:t>
            </a:r>
            <a:endParaRPr lang="sr-Latn-RS" sz="2000" dirty="0" smtClean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vi-VN" sz="2000" dirty="0">
                <a:solidFill>
                  <a:prstClr val="white"/>
                </a:solidFill>
              </a:rPr>
              <a:t>Osnovne karakteristike micro:bit uređaja </a:t>
            </a:r>
            <a:endParaRPr lang="sr-Latn-RS" sz="2000" dirty="0" smtClean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solidFill>
                  <a:prstClr val="white"/>
                </a:solidFill>
              </a:rPr>
              <a:t>Zadaci </a:t>
            </a:r>
            <a:r>
              <a:rPr lang="sr-Latn-RS" sz="2000" dirty="0">
                <a:solidFill>
                  <a:prstClr val="white"/>
                </a:solidFill>
              </a:rPr>
              <a:t>sa micro:bit-om u nastavi CSBH </a:t>
            </a:r>
            <a:r>
              <a:rPr lang="sr-Latn-RS" sz="2000" dirty="0" smtClean="0">
                <a:solidFill>
                  <a:prstClr val="white"/>
                </a:solidFill>
              </a:rPr>
              <a:t>na mlađem uzrastu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>
                <a:solidFill>
                  <a:prstClr val="white"/>
                </a:solidFill>
              </a:rPr>
              <a:t>Stvaranje </a:t>
            </a:r>
            <a:r>
              <a:rPr lang="sr-Latn-RS" sz="2000" dirty="0" smtClean="0">
                <a:solidFill>
                  <a:prstClr val="white"/>
                </a:solidFill>
              </a:rPr>
              <a:t>teksta </a:t>
            </a:r>
            <a:r>
              <a:rPr lang="sr-Latn-RS" sz="2000" dirty="0">
                <a:solidFill>
                  <a:prstClr val="white"/>
                </a:solidFill>
              </a:rPr>
              <a:t>pomoću </a:t>
            </a:r>
            <a:r>
              <a:rPr lang="sr-Latn-RS" sz="2000" dirty="0" smtClean="0">
                <a:solidFill>
                  <a:prstClr val="white"/>
                </a:solidFill>
              </a:rPr>
              <a:t>micro:bit-a i drugi primjeri (književnost)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>
                <a:solidFill>
                  <a:prstClr val="white"/>
                </a:solidFill>
              </a:rPr>
              <a:t>Stvaranje reklama pomoću </a:t>
            </a:r>
            <a:r>
              <a:rPr lang="sr-Latn-RS" sz="2000" dirty="0" smtClean="0">
                <a:solidFill>
                  <a:prstClr val="white"/>
                </a:solidFill>
              </a:rPr>
              <a:t>micro:bit-a i drugi primjeri (jezik)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solidFill>
                  <a:prstClr val="white"/>
                </a:solidFill>
              </a:rPr>
              <a:t>Učenici programeri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solidFill>
                  <a:prstClr val="white"/>
                </a:solidFill>
              </a:rPr>
              <a:t>Uključenje učesnika</a:t>
            </a:r>
          </a:p>
          <a:p>
            <a:endParaRPr lang="sr-Latn-RS" sz="1400" b="1" dirty="0" smtClean="0">
              <a:solidFill>
                <a:prstClr val="white"/>
              </a:solidFill>
            </a:endParaRPr>
          </a:p>
          <a:p>
            <a:r>
              <a:rPr lang="sr-Latn-RS" sz="1400" b="1" dirty="0" smtClean="0">
                <a:solidFill>
                  <a:prstClr val="white"/>
                </a:solidFill>
              </a:rPr>
              <a:t>Moderator: Marina Vuković, British Council</a:t>
            </a:r>
            <a:endParaRPr lang="sr-Latn-RS" sz="1400" b="1" dirty="0">
              <a:solidFill>
                <a:prstClr val="white"/>
              </a:solidFill>
            </a:endParaRPr>
          </a:p>
          <a:p>
            <a:endParaRPr lang="sr-Latn-RS" dirty="0" smtClean="0">
              <a:solidFill>
                <a:prstClr val="white"/>
              </a:solidFill>
            </a:endParaRPr>
          </a:p>
          <a:p>
            <a:endParaRPr lang="sr-Latn-RS" dirty="0">
              <a:solidFill>
                <a:prstClr val="white"/>
              </a:solidFill>
            </a:endParaRPr>
          </a:p>
          <a:p>
            <a:endParaRPr lang="sr-Latn-RS" dirty="0" smtClean="0">
              <a:solidFill>
                <a:prstClr val="white"/>
              </a:solidFill>
            </a:endParaRPr>
          </a:p>
          <a:p>
            <a:endParaRPr lang="sr-Latn-RS" dirty="0">
              <a:solidFill>
                <a:prstClr val="white"/>
              </a:solidFill>
            </a:endParaRPr>
          </a:p>
          <a:p>
            <a:endParaRPr lang="sr-Latn-RS" dirty="0" smtClean="0">
              <a:solidFill>
                <a:prstClr val="white"/>
              </a:solidFill>
            </a:endParaRPr>
          </a:p>
          <a:p>
            <a:endParaRPr lang="sr-Latn-RS" dirty="0">
              <a:solidFill>
                <a:prstClr val="white"/>
              </a:solidFill>
            </a:endParaRPr>
          </a:p>
          <a:p>
            <a:endParaRPr lang="sr-Latn-RS" dirty="0" smtClean="0">
              <a:solidFill>
                <a:prstClr val="white"/>
              </a:solidFill>
            </a:endParaRPr>
          </a:p>
          <a:p>
            <a:endParaRPr lang="sr-Latn-RS" dirty="0">
              <a:solidFill>
                <a:prstClr val="white"/>
              </a:solidFill>
            </a:endParaRPr>
          </a:p>
          <a:p>
            <a:endParaRPr lang="sr-Latn-RS" dirty="0" smtClean="0">
              <a:solidFill>
                <a:prstClr val="white"/>
              </a:solidFill>
            </a:endParaRPr>
          </a:p>
          <a:p>
            <a:endParaRPr lang="sr-Latn-RS" dirty="0">
              <a:solidFill>
                <a:prstClr val="white"/>
              </a:solidFill>
            </a:endParaRPr>
          </a:p>
          <a:p>
            <a:r>
              <a:rPr lang="en-GB" dirty="0" smtClean="0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28" y="1"/>
            <a:ext cx="8424000" cy="2348880"/>
          </a:xfrm>
        </p:spPr>
        <p:txBody>
          <a:bodyPr/>
          <a:lstStyle/>
          <a:p>
            <a:r>
              <a:rPr lang="en-US" cap="none" dirty="0" smtClean="0">
                <a:solidFill>
                  <a:schemeClr val="accent1">
                    <a:lumMod val="50000"/>
                  </a:schemeClr>
                </a:solidFill>
              </a:rPr>
              <a:t>MICROSOFT MAKECODE</a:t>
            </a:r>
            <a:r>
              <a:rPr lang="sr-Latn-RS" cap="none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r-Latn-RS" cap="none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r-Latn-RS" dirty="0" smtClean="0">
                <a:solidFill>
                  <a:schemeClr val="tx1"/>
                </a:solidFill>
              </a:rPr>
              <a:t/>
            </a:r>
            <a:br>
              <a:rPr lang="sr-Latn-RS" dirty="0" smtClean="0">
                <a:solidFill>
                  <a:schemeClr val="tx1"/>
                </a:solidFill>
              </a:rPr>
            </a:br>
            <a:r>
              <a:rPr lang="en-US" sz="3200" b="1" u="sng" cap="none" dirty="0" smtClean="0">
                <a:solidFill>
                  <a:schemeClr val="tx1"/>
                </a:solidFill>
                <a:sym typeface="+mn-ea"/>
                <a:hlinkClick r:id="rId2"/>
              </a:rPr>
              <a:t>https://m</a:t>
            </a:r>
            <a:r>
              <a:rPr lang="sr-Latn-RS" sz="3200" b="1" u="sng" cap="none" dirty="0" smtClean="0">
                <a:solidFill>
                  <a:schemeClr val="tx1"/>
                </a:solidFill>
                <a:sym typeface="+mn-ea"/>
                <a:hlinkClick r:id="rId2"/>
              </a:rPr>
              <a:t>icrobit.</a:t>
            </a:r>
            <a:r>
              <a:rPr lang="en-US" sz="3200" b="1" u="sng" cap="none" dirty="0" smtClean="0">
                <a:solidFill>
                  <a:schemeClr val="tx1"/>
                </a:solidFill>
                <a:sym typeface="+mn-ea"/>
                <a:hlinkClick r:id="rId2"/>
              </a:rPr>
              <a:t>org</a:t>
            </a:r>
            <a:r>
              <a:rPr lang="sr-Latn-RS" sz="3200" b="1" u="sng" cap="none" dirty="0" smtClean="0">
                <a:solidFill>
                  <a:schemeClr val="tx1"/>
                </a:solidFill>
                <a:sym typeface="+mn-ea"/>
              </a:rPr>
              <a:t/>
            </a:r>
            <a:br>
              <a:rPr lang="sr-Latn-RS" sz="3200" b="1" u="sng" cap="none" dirty="0" smtClean="0">
                <a:solidFill>
                  <a:schemeClr val="tx1"/>
                </a:solidFill>
                <a:sym typeface="+mn-ea"/>
              </a:rPr>
            </a:br>
            <a:r>
              <a:rPr lang="sr-Latn-RS" sz="3200" u="sng" cap="none" dirty="0">
                <a:solidFill>
                  <a:schemeClr val="tx1"/>
                </a:solidFill>
                <a:sym typeface="+mn-ea"/>
              </a:rPr>
              <a:t/>
            </a:r>
            <a:br>
              <a:rPr lang="sr-Latn-RS" sz="3200" u="sng" cap="none" dirty="0">
                <a:solidFill>
                  <a:schemeClr val="tx1"/>
                </a:solidFill>
                <a:sym typeface="+mn-ea"/>
              </a:rPr>
            </a:br>
            <a:r>
              <a:rPr lang="sr-Latn-RS" sz="3200" u="sng" cap="none" dirty="0">
                <a:solidFill>
                  <a:schemeClr val="accent1">
                    <a:lumMod val="50000"/>
                  </a:schemeClr>
                </a:solidFill>
                <a:sym typeface="+mn-ea"/>
                <a:hlinkClick r:id="rId3"/>
              </a:rPr>
              <a:t>https://</a:t>
            </a:r>
            <a:r>
              <a:rPr lang="sr-Latn-RS" sz="3200" u="sng" cap="none" dirty="0" smtClean="0">
                <a:solidFill>
                  <a:schemeClr val="accent1">
                    <a:lumMod val="50000"/>
                  </a:schemeClr>
                </a:solidFill>
                <a:sym typeface="+mn-ea"/>
                <a:hlinkClick r:id="rId3"/>
              </a:rPr>
              <a:t>makecode.microbit.org</a:t>
            </a:r>
            <a:r>
              <a:rPr lang="sr-Latn-RS" sz="3200" u="sng" cap="none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/>
            </a:r>
            <a:br>
              <a:rPr lang="sr-Latn-RS" sz="3200" u="sng" cap="none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</a:br>
            <a:r>
              <a:rPr lang="sr-Latn-RS" sz="3200" u="sng" cap="none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/>
            </a:r>
            <a:br>
              <a:rPr lang="sr-Latn-RS" sz="3200" u="sng" cap="none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</a:br>
            <a:r>
              <a:rPr lang="sr-Latn-RS" sz="3200" u="sng" cap="none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/>
            </a:r>
            <a:br>
              <a:rPr lang="sr-Latn-RS" sz="3200" u="sng" cap="none" dirty="0">
                <a:solidFill>
                  <a:schemeClr val="accent1">
                    <a:lumMod val="50000"/>
                  </a:schemeClr>
                </a:solidFill>
                <a:sym typeface="+mn-ea"/>
              </a:rPr>
            </a:br>
            <a:r>
              <a:rPr lang="sr-Latn-RS" sz="3200" u="sng" cap="none" dirty="0">
                <a:solidFill>
                  <a:schemeClr val="hlink"/>
                </a:solidFill>
                <a:sym typeface="+mn-ea"/>
              </a:rPr>
              <a:t/>
            </a:r>
            <a:br>
              <a:rPr lang="sr-Latn-RS" sz="3200" u="sng" cap="none" dirty="0">
                <a:solidFill>
                  <a:schemeClr val="hlink"/>
                </a:solidFill>
                <a:sym typeface="+mn-ea"/>
              </a:rPr>
            </a:br>
            <a:r>
              <a:rPr lang="en-US" sz="3200" u="sng" cap="none" dirty="0" smtClean="0">
                <a:solidFill>
                  <a:schemeClr val="hlink"/>
                </a:solidFill>
                <a:sym typeface="+mn-ea"/>
              </a:rPr>
              <a:t> </a:t>
            </a:r>
            <a:r>
              <a:rPr lang="sr-Latn-RS" sz="3200" u="sng" dirty="0">
                <a:solidFill>
                  <a:schemeClr val="hlink"/>
                </a:solidFill>
                <a:sym typeface="+mn-ea"/>
              </a:rPr>
              <a:t/>
            </a:r>
            <a:br>
              <a:rPr lang="sr-Latn-RS" sz="3200" u="sng" dirty="0">
                <a:solidFill>
                  <a:schemeClr val="hlink"/>
                </a:solidFill>
                <a:sym typeface="+mn-ea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Content Placeholder 5" descr="A screenshot of a computer scree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188672" y="2204864"/>
            <a:ext cx="8936482" cy="40324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28346" y="6373504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 smtClean="0">
                <a:solidFill>
                  <a:prstClr val="white"/>
                </a:solidFill>
              </a:rPr>
              <a:t>Škole </a:t>
            </a:r>
            <a:r>
              <a:rPr lang="sr-Latn-RS" sz="1400" dirty="0">
                <a:solidFill>
                  <a:prstClr val="white"/>
                </a:solidFill>
              </a:rPr>
              <a:t>za 21. vijek</a:t>
            </a:r>
            <a:endParaRPr lang="en-GB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1335920"/>
          </a:xfrm>
        </p:spPr>
        <p:txBody>
          <a:bodyPr/>
          <a:lstStyle/>
          <a:p>
            <a:r>
              <a:rPr lang="sr-Latn-RS" dirty="0" smtClean="0"/>
              <a:t>Vodič za rad klubova za programiranje u okviru projekta škole za 21. vijek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/>
          </a:p>
          <a:p>
            <a:r>
              <a:rPr lang="en-GB" dirty="0" smtClean="0"/>
              <a:t>http</a:t>
            </a:r>
            <a:r>
              <a:rPr lang="en-GB" dirty="0"/>
              <a:t>://www.skolskiportal.edu.me/Docs/Prirunici/Projekat%20-%20%C5%A0kole%20za%2021.%20vijek/Microbit/Vodi%C4%8D%20za%20rad%20klubova%20za%20programiranje%20u%20okviru%20programa%20%C5%A1kole%20za%2021.%20vijek.pdf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366049"/>
            <a:ext cx="19510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9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71608"/>
          </a:xfrm>
        </p:spPr>
        <p:txBody>
          <a:bodyPr/>
          <a:lstStyle/>
          <a:p>
            <a:r>
              <a:rPr lang="sr-Latn-RS" cap="none" dirty="0" err="1"/>
              <a:t>M</a:t>
            </a:r>
            <a:r>
              <a:rPr lang="en-GB" cap="none" dirty="0" err="1" smtClean="0"/>
              <a:t>icro:bi</a:t>
            </a:r>
            <a:r>
              <a:rPr lang="sr-Latn-RS" cap="none" dirty="0" smtClean="0"/>
              <a:t>t i ključne vještine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99" y="1091381"/>
            <a:ext cx="8208000" cy="5046620"/>
          </a:xfrm>
        </p:spPr>
        <p:txBody>
          <a:bodyPr/>
          <a:lstStyle/>
          <a:p>
            <a:r>
              <a:rPr lang="sr-Latn-RS" dirty="0" smtClean="0"/>
              <a:t>o</a:t>
            </a:r>
            <a:r>
              <a:rPr lang="en-GB" dirty="0" smtClean="0"/>
              <a:t>n </a:t>
            </a:r>
            <a:r>
              <a:rPr lang="en-GB" dirty="0" err="1" smtClean="0"/>
              <a:t>uključuje</a:t>
            </a:r>
            <a:r>
              <a:rPr lang="en-GB" dirty="0" smtClean="0"/>
              <a:t> </a:t>
            </a:r>
            <a:r>
              <a:rPr lang="en-GB" dirty="0" err="1" smtClean="0"/>
              <a:t>učenike</a:t>
            </a:r>
            <a:r>
              <a:rPr lang="en-GB" dirty="0" smtClean="0"/>
              <a:t> u r</a:t>
            </a:r>
            <a:r>
              <a:rPr lang="sr-Latn-RS" dirty="0" smtClean="0"/>
              <a:t>j</a:t>
            </a:r>
            <a:r>
              <a:rPr lang="en-GB" dirty="0" err="1" smtClean="0"/>
              <a:t>ešavanje</a:t>
            </a:r>
            <a:r>
              <a:rPr lang="en-GB" dirty="0" smtClean="0"/>
              <a:t> </a:t>
            </a:r>
            <a:r>
              <a:rPr lang="en-GB" dirty="0" err="1" smtClean="0"/>
              <a:t>problema</a:t>
            </a:r>
            <a:r>
              <a:rPr lang="en-GB" dirty="0" smtClean="0"/>
              <a:t>, </a:t>
            </a:r>
            <a:r>
              <a:rPr lang="en-GB" dirty="0" err="1" smtClean="0"/>
              <a:t>projektovanje</a:t>
            </a:r>
            <a:r>
              <a:rPr lang="en-GB" dirty="0" smtClean="0"/>
              <a:t> </a:t>
            </a:r>
            <a:r>
              <a:rPr lang="en-GB" dirty="0" err="1" smtClean="0"/>
              <a:t>sistema</a:t>
            </a:r>
            <a:r>
              <a:rPr lang="en-GB" dirty="0" smtClean="0"/>
              <a:t>, </a:t>
            </a:r>
            <a:r>
              <a:rPr lang="en-GB" dirty="0" err="1" smtClean="0"/>
              <a:t>kreiranje</a:t>
            </a:r>
            <a:r>
              <a:rPr lang="en-GB" dirty="0" smtClean="0"/>
              <a:t> i </a:t>
            </a:r>
            <a:r>
              <a:rPr lang="en-GB" dirty="0" err="1" smtClean="0"/>
              <a:t>inoviranje</a:t>
            </a:r>
            <a:r>
              <a:rPr lang="en-GB" dirty="0" smtClean="0"/>
              <a:t> i </a:t>
            </a:r>
            <a:r>
              <a:rPr lang="en-GB" dirty="0" err="1" smtClean="0"/>
              <a:t>pomaže</a:t>
            </a:r>
            <a:r>
              <a:rPr lang="en-GB" dirty="0" smtClean="0"/>
              <a:t> </a:t>
            </a:r>
            <a:r>
              <a:rPr lang="en-GB" dirty="0" err="1" smtClean="0"/>
              <a:t>razvoj</a:t>
            </a:r>
            <a:r>
              <a:rPr lang="en-GB" dirty="0" smtClean="0"/>
              <a:t> </a:t>
            </a:r>
            <a:r>
              <a:rPr lang="en-GB" dirty="0" err="1" smtClean="0"/>
              <a:t>kritičkog</a:t>
            </a:r>
            <a:r>
              <a:rPr lang="en-GB" dirty="0" smtClean="0"/>
              <a:t> </a:t>
            </a:r>
            <a:r>
              <a:rPr lang="en-GB" dirty="0" err="1" smtClean="0"/>
              <a:t>mišljenja</a:t>
            </a:r>
            <a:r>
              <a:rPr lang="en-GB" dirty="0" smtClean="0"/>
              <a:t> i r</a:t>
            </a:r>
            <a:r>
              <a:rPr lang="sr-Latn-RS" dirty="0" smtClean="0"/>
              <a:t>j</a:t>
            </a:r>
            <a:r>
              <a:rPr lang="en-GB" dirty="0" err="1" smtClean="0"/>
              <a:t>ešavanja</a:t>
            </a:r>
            <a:r>
              <a:rPr lang="en-GB" dirty="0" smtClean="0"/>
              <a:t> </a:t>
            </a:r>
            <a:r>
              <a:rPr lang="en-GB" dirty="0" err="1" smtClean="0"/>
              <a:t>problema</a:t>
            </a:r>
            <a:r>
              <a:rPr lang="en-GB" dirty="0" smtClean="0"/>
              <a:t>, </a:t>
            </a:r>
            <a:r>
              <a:rPr lang="en-GB" dirty="0" err="1" smtClean="0"/>
              <a:t>saradnje</a:t>
            </a:r>
            <a:r>
              <a:rPr lang="en-GB" dirty="0" smtClean="0"/>
              <a:t>, </a:t>
            </a:r>
            <a:r>
              <a:rPr lang="en-GB" dirty="0" err="1" smtClean="0"/>
              <a:t>kreativnosti</a:t>
            </a:r>
            <a:r>
              <a:rPr lang="en-GB" dirty="0" smtClean="0"/>
              <a:t> i </a:t>
            </a:r>
            <a:r>
              <a:rPr lang="en-GB" dirty="0" err="1" smtClean="0"/>
              <a:t>mašte</a:t>
            </a:r>
            <a:r>
              <a:rPr lang="sr-Latn-RS" dirty="0" smtClean="0"/>
              <a:t>;</a:t>
            </a:r>
            <a:endParaRPr lang="en-GB" dirty="0" smtClean="0"/>
          </a:p>
          <a:p>
            <a:r>
              <a:rPr lang="en-GB" dirty="0" err="1" smtClean="0"/>
              <a:t>integrisani</a:t>
            </a:r>
            <a:r>
              <a:rPr lang="en-GB" dirty="0" smtClean="0"/>
              <a:t>, </a:t>
            </a:r>
            <a:r>
              <a:rPr lang="en-GB" dirty="0" err="1" smtClean="0"/>
              <a:t>interdisciplinarni</a:t>
            </a:r>
            <a:r>
              <a:rPr lang="en-GB" dirty="0" smtClean="0"/>
              <a:t> </a:t>
            </a:r>
            <a:r>
              <a:rPr lang="en-GB" dirty="0" err="1" smtClean="0"/>
              <a:t>pristup</a:t>
            </a:r>
            <a:r>
              <a:rPr lang="en-GB" dirty="0" smtClean="0"/>
              <a:t> u </a:t>
            </a:r>
            <a:r>
              <a:rPr lang="en-GB" dirty="0" err="1" smtClean="0"/>
              <a:t>okviru</a:t>
            </a:r>
            <a:r>
              <a:rPr lang="en-GB" dirty="0" smtClean="0"/>
              <a:t> </a:t>
            </a:r>
            <a:r>
              <a:rPr lang="en-GB" dirty="0" err="1" smtClean="0"/>
              <a:t>različitih</a:t>
            </a:r>
            <a:r>
              <a:rPr lang="en-GB" dirty="0" smtClean="0"/>
              <a:t> </a:t>
            </a:r>
            <a:r>
              <a:rPr lang="en-GB" dirty="0" err="1" smtClean="0"/>
              <a:t>predmeta</a:t>
            </a:r>
            <a:r>
              <a:rPr lang="en-GB" dirty="0" smtClean="0"/>
              <a:t>, </a:t>
            </a:r>
            <a:r>
              <a:rPr lang="en-GB" dirty="0" err="1" smtClean="0"/>
              <a:t>kako</a:t>
            </a:r>
            <a:r>
              <a:rPr lang="en-GB" dirty="0" smtClean="0"/>
              <a:t> bi se </a:t>
            </a:r>
            <a:r>
              <a:rPr lang="en-GB" dirty="0" err="1" smtClean="0"/>
              <a:t>učenici</a:t>
            </a:r>
            <a:r>
              <a:rPr lang="en-GB" dirty="0" smtClean="0"/>
              <a:t> </a:t>
            </a:r>
            <a:r>
              <a:rPr lang="en-GB" dirty="0" err="1" smtClean="0"/>
              <a:t>uključili</a:t>
            </a:r>
            <a:r>
              <a:rPr lang="en-GB" dirty="0" smtClean="0"/>
              <a:t> u </a:t>
            </a:r>
            <a:r>
              <a:rPr lang="en-GB" dirty="0" err="1" smtClean="0"/>
              <a:t>svrsishodno</a:t>
            </a:r>
            <a:r>
              <a:rPr lang="en-GB" dirty="0" smtClean="0"/>
              <a:t>, </a:t>
            </a:r>
            <a:r>
              <a:rPr lang="en-GB" dirty="0" err="1" smtClean="0"/>
              <a:t>relevantno</a:t>
            </a:r>
            <a:r>
              <a:rPr lang="en-GB" dirty="0" smtClean="0"/>
              <a:t> </a:t>
            </a:r>
            <a:r>
              <a:rPr lang="en-GB" dirty="0" err="1" smtClean="0"/>
              <a:t>učenje</a:t>
            </a:r>
            <a:r>
              <a:rPr lang="sr-Latn-RS" dirty="0" smtClean="0"/>
              <a:t>;</a:t>
            </a:r>
            <a:endParaRPr lang="en-GB" dirty="0" smtClean="0"/>
          </a:p>
          <a:p>
            <a:r>
              <a:rPr lang="en-GB" dirty="0" err="1" smtClean="0"/>
              <a:t>slobodne</a:t>
            </a:r>
            <a:r>
              <a:rPr lang="en-GB" dirty="0" smtClean="0"/>
              <a:t> </a:t>
            </a:r>
            <a:r>
              <a:rPr lang="en-GB" dirty="0" err="1" smtClean="0"/>
              <a:t>aktivnosti</a:t>
            </a:r>
            <a:r>
              <a:rPr lang="en-GB" dirty="0" smtClean="0"/>
              <a:t> – </a:t>
            </a:r>
            <a:r>
              <a:rPr lang="en-GB" dirty="0" err="1" smtClean="0"/>
              <a:t>micro:bit</a:t>
            </a:r>
            <a:r>
              <a:rPr lang="en-GB" dirty="0" smtClean="0"/>
              <a:t> </a:t>
            </a:r>
            <a:r>
              <a:rPr lang="en-GB" dirty="0" err="1" smtClean="0"/>
              <a:t>klubovi</a:t>
            </a:r>
            <a:r>
              <a:rPr lang="en-GB" dirty="0" smtClean="0"/>
              <a:t> </a:t>
            </a:r>
            <a:r>
              <a:rPr lang="en-GB" dirty="0" err="1" smtClean="0"/>
              <a:t>kodiranja</a:t>
            </a:r>
            <a:r>
              <a:rPr lang="sr-Latn-RS" dirty="0" smtClean="0"/>
              <a:t>;</a:t>
            </a:r>
            <a:endParaRPr lang="en-GB" dirty="0" smtClean="0"/>
          </a:p>
          <a:p>
            <a:r>
              <a:rPr lang="en-GB" dirty="0" err="1" smtClean="0"/>
              <a:t>nastava</a:t>
            </a:r>
            <a:r>
              <a:rPr lang="en-GB" dirty="0" smtClean="0"/>
              <a:t> </a:t>
            </a:r>
            <a:r>
              <a:rPr lang="en-GB" dirty="0" err="1" smtClean="0"/>
              <a:t>informatike</a:t>
            </a:r>
            <a:r>
              <a:rPr lang="sr-Latn-RS" dirty="0" smtClean="0"/>
              <a:t>;</a:t>
            </a:r>
          </a:p>
          <a:p>
            <a:r>
              <a:rPr lang="sr-Latn-RS" dirty="0" smtClean="0"/>
              <a:t>ostali predmeti.</a:t>
            </a:r>
            <a:endParaRPr lang="en-GB" dirty="0" smtClean="0"/>
          </a:p>
          <a:p>
            <a:pPr marL="0" indent="0">
              <a:buNone/>
            </a:pPr>
            <a:endParaRPr lang="sr-Cyrl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728346" y="6373504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 smtClean="0">
                <a:solidFill>
                  <a:prstClr val="white"/>
                </a:solidFill>
              </a:rPr>
              <a:t>Škole </a:t>
            </a:r>
            <a:r>
              <a:rPr lang="sr-Latn-RS" sz="1400" dirty="0">
                <a:solidFill>
                  <a:prstClr val="white"/>
                </a:solidFill>
              </a:rPr>
              <a:t>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47" y="3356992"/>
            <a:ext cx="5076056" cy="28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600" b="1" dirty="0">
                <a:solidFill>
                  <a:schemeClr val="tx2">
                    <a:lumMod val="50000"/>
                  </a:schemeClr>
                </a:solidFill>
              </a:rPr>
              <a:t>Primjena </a:t>
            </a:r>
            <a:r>
              <a:rPr lang="sr-Latn-RS" sz="3600" b="1" dirty="0" smtClean="0">
                <a:solidFill>
                  <a:schemeClr val="tx2">
                    <a:lumMod val="50000"/>
                  </a:schemeClr>
                </a:solidFill>
              </a:rPr>
              <a:t>micro:bit-a </a:t>
            </a:r>
            <a:r>
              <a:rPr lang="sr-Latn-RS" sz="3600" b="1" dirty="0">
                <a:solidFill>
                  <a:schemeClr val="tx2">
                    <a:lumMod val="50000"/>
                  </a:schemeClr>
                </a:solidFill>
              </a:rPr>
              <a:t>u mlađim razredima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859216" cy="639762"/>
          </a:xfrm>
        </p:spPr>
        <p:txBody>
          <a:bodyPr>
            <a:noAutofit/>
          </a:bodyPr>
          <a:lstStyle/>
          <a:p>
            <a:pPr algn="ctr"/>
            <a:r>
              <a:rPr lang="sr-Latn-RS" sz="2800" dirty="0" smtClean="0">
                <a:solidFill>
                  <a:schemeClr val="tx2">
                    <a:lumMod val="50000"/>
                  </a:schemeClr>
                </a:solidFill>
              </a:rPr>
              <a:t>    Crnogorski – srpski , bosanski, hrvatski jezik i        književnost</a:t>
            </a:r>
            <a:endParaRPr lang="en-GB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vi-VN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potreba </a:t>
            </a:r>
            <a:r>
              <a:rPr lang="sr-Latn-R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vi-VN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r-Latn-R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</a:t>
            </a:r>
            <a:r>
              <a:rPr lang="sr-Latn-R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bit uređaja je </a:t>
            </a:r>
            <a:r>
              <a:rPr lang="vi-VN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ograničena</a:t>
            </a:r>
            <a:r>
              <a:rPr lang="sr-Latn-R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vi-VN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vi-VN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roz igru</a:t>
            </a:r>
            <a:r>
              <a:rPr lang="sr-Latn-R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vi-VN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ovezivanje micro:bit-a </a:t>
            </a:r>
            <a:r>
              <a:rPr lang="sr-Latn-R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 svakodnevnim sadržajima iz </a:t>
            </a:r>
            <a:r>
              <a:rPr lang="sr-Latn-R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predmeta;</a:t>
            </a:r>
            <a:endParaRPr lang="sr-Latn-RS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r-Latn-R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egmenti časa.</a:t>
            </a:r>
            <a:endParaRPr lang="vi-VN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26135"/>
            <a:ext cx="4041775" cy="3248768"/>
          </a:xfrm>
        </p:spPr>
      </p:pic>
    </p:spTree>
    <p:extLst>
      <p:ext uri="{BB962C8B-B14F-4D97-AF65-F5344CB8AC3E}">
        <p14:creationId xmlns:p14="http://schemas.microsoft.com/office/powerpoint/2010/main" val="837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200" b="1" dirty="0" smtClean="0">
                <a:solidFill>
                  <a:srgbClr val="4F81BD">
                    <a:lumMod val="50000"/>
                  </a:srgbClr>
                </a:solidFill>
              </a:rPr>
              <a:t>Prvi </a:t>
            </a:r>
            <a:r>
              <a:rPr lang="sr-Latn-RS" sz="3200" b="1" dirty="0">
                <a:solidFill>
                  <a:srgbClr val="4F81BD">
                    <a:lumMod val="50000"/>
                  </a:srgbClr>
                </a:solidFill>
              </a:rPr>
              <a:t>ciklus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tx2">
                    <a:lumMod val="50000"/>
                  </a:schemeClr>
                </a:solidFill>
              </a:rPr>
              <a:t>Jezik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 smtClean="0"/>
              <a:t>                </a:t>
            </a:r>
            <a:r>
              <a:rPr lang="sr-Latn-RS" dirty="0" smtClean="0">
                <a:solidFill>
                  <a:schemeClr val="tx2">
                    <a:lumMod val="50000"/>
                  </a:schemeClr>
                </a:solidFill>
              </a:rPr>
              <a:t>Književnost</a:t>
            </a:r>
            <a:endParaRPr lang="en-GB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92208"/>
            <a:ext cx="3188484" cy="17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406" y="2629797"/>
            <a:ext cx="2032683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6" y="4725144"/>
            <a:ext cx="3315163" cy="138131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55" y="2352650"/>
            <a:ext cx="1322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8" y="4437112"/>
            <a:ext cx="1503834" cy="435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71607"/>
            <a:ext cx="1933845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380312" y="56062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4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chemeClr val="accent1">
                    <a:lumMod val="50000"/>
                  </a:schemeClr>
                </a:solidFill>
              </a:rPr>
              <a:t>Drugi ciklus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395536" y="1268760"/>
            <a:ext cx="3888432" cy="26318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r-Latn-R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r-Latn-RS" sz="1800" b="1" dirty="0" smtClean="0">
                <a:solidFill>
                  <a:schemeClr val="tx2">
                    <a:lumMod val="50000"/>
                  </a:schemeClr>
                </a:solidFill>
              </a:rPr>
              <a:t>  Jezik</a:t>
            </a:r>
          </a:p>
          <a:p>
            <a:r>
              <a:rPr lang="vi-VN" sz="1800" dirty="0" smtClean="0">
                <a:solidFill>
                  <a:schemeClr val="tx2">
                    <a:lumMod val="50000"/>
                  </a:schemeClr>
                </a:solidFill>
              </a:rPr>
              <a:t>korak dalje</a:t>
            </a:r>
            <a:r>
              <a:rPr lang="sr-Latn-RS" sz="18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vi-VN" sz="1800" dirty="0" smtClean="0">
                <a:solidFill>
                  <a:schemeClr val="tx2">
                    <a:lumMod val="50000"/>
                  </a:schemeClr>
                </a:solidFill>
              </a:rPr>
              <a:t>izrad</a:t>
            </a:r>
            <a:r>
              <a:rPr lang="sr-Latn-RS" sz="1800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vi-VN" sz="1800" dirty="0" smtClean="0">
                <a:solidFill>
                  <a:schemeClr val="tx2">
                    <a:lumMod val="50000"/>
                  </a:schemeClr>
                </a:solidFill>
              </a:rPr>
              <a:t> jednostavnih kodova za formulaciju rečenice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sr-Latn-RS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vi-VN" sz="1800" dirty="0" smtClean="0">
                <a:solidFill>
                  <a:schemeClr val="tx2">
                    <a:lumMod val="50000"/>
                  </a:schemeClr>
                </a:solidFill>
              </a:rPr>
              <a:t>algoritme slaganja vrsta riječi u rodu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r-Latn-RS" sz="1800" dirty="0" smtClean="0">
                <a:solidFill>
                  <a:schemeClr val="tx2">
                    <a:lumMod val="50000"/>
                  </a:schemeClr>
                </a:solidFill>
              </a:rPr>
              <a:t>i broju;</a:t>
            </a:r>
          </a:p>
          <a:p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sr-Latn-RS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brada vrsta riječi.</a:t>
            </a: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4716016" y="1268760"/>
            <a:ext cx="3735717" cy="263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1800" dirty="0" smtClean="0">
                <a:solidFill>
                  <a:schemeClr val="tx2"/>
                </a:solidFill>
              </a:rPr>
              <a:t>         </a:t>
            </a:r>
          </a:p>
          <a:p>
            <a:pPr marL="0" indent="0">
              <a:buNone/>
            </a:pPr>
            <a:r>
              <a:rPr lang="sr-Latn-RS" sz="1800" dirty="0" smtClean="0"/>
              <a:t> </a:t>
            </a:r>
            <a:r>
              <a:rPr lang="sr-Latn-RS" sz="1800" b="1" dirty="0" smtClean="0">
                <a:solidFill>
                  <a:schemeClr val="tx2">
                    <a:lumMod val="50000"/>
                  </a:schemeClr>
                </a:solidFill>
              </a:rPr>
              <a:t>Književnost</a:t>
            </a:r>
          </a:p>
          <a:p>
            <a:r>
              <a:rPr lang="vi-VN" sz="1800" dirty="0" smtClean="0">
                <a:solidFill>
                  <a:schemeClr val="tx2">
                    <a:lumMod val="50000"/>
                  </a:schemeClr>
                </a:solidFill>
              </a:rPr>
              <a:t>prilikom analize tekstova mogu prezentovati poruke i pouke priče preko mi</a:t>
            </a:r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vi-VN" sz="1800" dirty="0" smtClean="0">
                <a:solidFill>
                  <a:schemeClr val="tx2">
                    <a:lumMod val="50000"/>
                  </a:schemeClr>
                </a:solidFill>
              </a:rPr>
              <a:t>ro</a:t>
            </a:r>
            <a:r>
              <a:rPr lang="sr-Latn-RS" sz="18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vi-VN" sz="1800" dirty="0" smtClean="0">
                <a:solidFill>
                  <a:schemeClr val="tx2">
                    <a:lumMod val="50000"/>
                  </a:schemeClr>
                </a:solidFill>
              </a:rPr>
              <a:t>bit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vi-VN" sz="1800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sr-Latn-RS" sz="16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  <a:r>
              <a:rPr lang="vi-VN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vi-VN" sz="1800" dirty="0" smtClean="0">
                <a:solidFill>
                  <a:schemeClr val="tx2">
                    <a:lumMod val="50000"/>
                  </a:schemeClr>
                </a:solidFill>
              </a:rPr>
              <a:t>osnovne elemente funkcija mi</a:t>
            </a:r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vi-VN" sz="1800" dirty="0" smtClean="0">
                <a:solidFill>
                  <a:schemeClr val="tx2">
                    <a:lumMod val="50000"/>
                  </a:schemeClr>
                </a:solidFill>
              </a:rPr>
              <a:t>ro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vi-VN" sz="1800" dirty="0" smtClean="0">
                <a:solidFill>
                  <a:schemeClr val="tx2">
                    <a:lumMod val="50000"/>
                  </a:schemeClr>
                </a:solidFill>
              </a:rPr>
              <a:t>bit</a:t>
            </a:r>
            <a:r>
              <a:rPr lang="sr-Latn-RS" sz="18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vi-VN" sz="1800" dirty="0" smtClean="0">
                <a:solidFill>
                  <a:schemeClr val="tx2">
                    <a:lumMod val="50000"/>
                  </a:schemeClr>
                </a:solidFill>
              </a:rPr>
              <a:t>a i da istraže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vi-VN" sz="1800" dirty="0" smtClean="0">
                <a:solidFill>
                  <a:schemeClr val="tx2">
                    <a:lumMod val="50000"/>
                  </a:schemeClr>
                </a:solidFill>
              </a:rPr>
              <a:t>njegove mogućnosti.</a:t>
            </a:r>
          </a:p>
          <a:p>
            <a:pPr marL="0" indent="0">
              <a:buFont typeface="Arial" pitchFamily="34" charset="0"/>
              <a:buNone/>
            </a:pPr>
            <a:endParaRPr lang="en-GB" sz="29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3320"/>
            <a:ext cx="3389163" cy="243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78" y="3806517"/>
            <a:ext cx="34194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3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British Council_Presentation Blue">
  <a:themeElements>
    <a:clrScheme name="British Council Blue">
      <a:dk1>
        <a:sysClr val="windowText" lastClr="000000"/>
      </a:dk1>
      <a:lt1>
        <a:sysClr val="window" lastClr="FFFFFF"/>
      </a:lt1>
      <a:dk2>
        <a:srgbClr val="1EAEE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6_British Council_Presentation Blue">
  <a:themeElements>
    <a:clrScheme name="British Council Blue">
      <a:dk1>
        <a:sysClr val="windowText" lastClr="000000"/>
      </a:dk1>
      <a:lt1>
        <a:sysClr val="window" lastClr="FFFFFF"/>
      </a:lt1>
      <a:dk2>
        <a:srgbClr val="1EAEE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ritish Council_Presentation Blue">
  <a:themeElements>
    <a:clrScheme name="British Council Blue">
      <a:dk1>
        <a:sysClr val="windowText" lastClr="000000"/>
      </a:dk1>
      <a:lt1>
        <a:sysClr val="window" lastClr="FFFFFF"/>
      </a:lt1>
      <a:dk2>
        <a:srgbClr val="1EAEE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1st Century School - School leaders.potx" id="{5FCE04A2-55DB-4AAB-8AA8-5B3F5DFD163A}" vid="{E6389065-5924-4140-8357-03305ADF5089}"/>
    </a:ext>
  </a:extLst>
</a:theme>
</file>

<file path=ppt/theme/theme5.xml><?xml version="1.0" encoding="utf-8"?>
<a:theme xmlns:a="http://schemas.openxmlformats.org/drawingml/2006/main" name="1_British Council_Presentation Blue">
  <a:themeElements>
    <a:clrScheme name="British Council Blue">
      <a:dk1>
        <a:sysClr val="windowText" lastClr="000000"/>
      </a:dk1>
      <a:lt1>
        <a:sysClr val="window" lastClr="FFFFFF"/>
      </a:lt1>
      <a:dk2>
        <a:srgbClr val="1EAEE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1st Century School - School leaders.potx" id="{5FCE04A2-55DB-4AAB-8AA8-5B3F5DFD163A}" vid="{E6389065-5924-4140-8357-03305ADF508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11692</TotalTime>
  <Words>394</Words>
  <Application>Microsoft Office PowerPoint</Application>
  <PresentationFormat>On-screen Show (4:3)</PresentationFormat>
  <Paragraphs>100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Office Theme</vt:lpstr>
      <vt:lpstr>15_British Council_Presentation Blue</vt:lpstr>
      <vt:lpstr>16_British Council_Presentation Blue</vt:lpstr>
      <vt:lpstr>British Council_Presentation Blue</vt:lpstr>
      <vt:lpstr>1_British Council_Presentation Blue</vt:lpstr>
      <vt:lpstr>   Škole za 21. vijek  Vebinar Primjena Micro:bit-a u nastavi predmeta Crnogorski – srpski, bosanski i hrvatski jezik i književnost Voditelji: Elza Numanović, Milena Kuč, Dragan Marković  </vt:lpstr>
      <vt:lpstr>     </vt:lpstr>
      <vt:lpstr>PowerPoint Presentation</vt:lpstr>
      <vt:lpstr>MICROSOFT MAKECODE  https://microbit.org  https://makecode.microbit.org      </vt:lpstr>
      <vt:lpstr>Vodič za rad klubova za programiranje u okviru projekta škole za 21. vijek</vt:lpstr>
      <vt:lpstr>Micro:bit i ključne vještine</vt:lpstr>
      <vt:lpstr>Primjena micro:bit-a u mlađim razredima</vt:lpstr>
      <vt:lpstr>Prvi ciklus</vt:lpstr>
      <vt:lpstr>Drugi ciklus</vt:lpstr>
      <vt:lpstr>    Književnost    </vt:lpstr>
      <vt:lpstr>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Micro:bita u nastavi predmeta Crnogorski - srpski, bosanski i hrvatski jezik i književnost</dc:title>
  <dc:creator>Windows User</dc:creator>
  <cp:lastModifiedBy>Windows User</cp:lastModifiedBy>
  <cp:revision>59</cp:revision>
  <dcterms:created xsi:type="dcterms:W3CDTF">2020-05-14T21:00:08Z</dcterms:created>
  <dcterms:modified xsi:type="dcterms:W3CDTF">2020-06-04T11:03:15Z</dcterms:modified>
</cp:coreProperties>
</file>