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6"/>
  </p:notesMasterIdLst>
  <p:sldIdLst>
    <p:sldId id="26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96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7"/>
  </p:normalViewPr>
  <p:slideViewPr>
    <p:cSldViewPr>
      <p:cViewPr varScale="1">
        <p:scale>
          <a:sx n="83" d="100"/>
          <a:sy n="83" d="100"/>
        </p:scale>
        <p:origin x="18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CE731-9EEC-48A9-A425-6F4EF8F91BE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31A1-D95B-42F6-A19C-BB0759863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99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43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09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84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61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62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4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1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10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25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5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8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68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:a16="http://schemas.microsoft.com/office/drawing/2014/main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0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0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74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25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62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17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6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3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F140-E3CC-4F47-B30E-7D581526283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9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405719"/>
            <a:ext cx="8388000" cy="5281684"/>
          </a:xfrm>
        </p:spPr>
        <p:txBody>
          <a:bodyPr/>
          <a:lstStyle/>
          <a:p>
            <a:br>
              <a:rPr lang="sr-Latn-RS" sz="1600" cap="none" dirty="0"/>
            </a:br>
            <a:br>
              <a:rPr lang="sr-Latn-RS" sz="1600" cap="none" dirty="0"/>
            </a:br>
            <a:br>
              <a:rPr lang="sr-Latn-RS" sz="2400" cap="none" dirty="0"/>
            </a:br>
            <a:r>
              <a:rPr lang="sr-Latn-RS" cap="none" dirty="0"/>
              <a:t>Škole za 21. vijek</a:t>
            </a:r>
            <a:br>
              <a:rPr lang="sr-Latn-RS" cap="none" dirty="0"/>
            </a:br>
            <a:r>
              <a:rPr lang="en-GB" sz="3200" b="1" cap="none" spc="0" dirty="0" err="1">
                <a:latin typeface="Calibri"/>
                <a:cs typeface="+mj-cs"/>
              </a:rPr>
              <a:t>Primjena</a:t>
            </a:r>
            <a:r>
              <a:rPr lang="en-GB" sz="3200" b="1" cap="none" spc="0" dirty="0">
                <a:latin typeface="Calibri"/>
                <a:cs typeface="+mj-cs"/>
              </a:rPr>
              <a:t> </a:t>
            </a:r>
            <a:r>
              <a:rPr lang="sr-Latn-RS" sz="3200" b="1" cap="none" spc="0" dirty="0">
                <a:latin typeface="Calibri"/>
                <a:cs typeface="+mj-cs"/>
              </a:rPr>
              <a:t>m</a:t>
            </a:r>
            <a:r>
              <a:rPr lang="en-GB" sz="3200" b="1" cap="none" spc="0" dirty="0" err="1">
                <a:latin typeface="Calibri"/>
                <a:cs typeface="+mj-cs"/>
              </a:rPr>
              <a:t>icro:bit</a:t>
            </a:r>
            <a:r>
              <a:rPr lang="sr-Latn-RS" sz="3200" b="1" cap="none" spc="0" dirty="0">
                <a:latin typeface="Calibri"/>
                <a:cs typeface="+mj-cs"/>
              </a:rPr>
              <a:t>-</a:t>
            </a:r>
            <a:r>
              <a:rPr lang="en-GB" sz="3200" b="1" cap="none" spc="0" dirty="0">
                <a:latin typeface="Calibri"/>
                <a:cs typeface="+mj-cs"/>
              </a:rPr>
              <a:t>a u </a:t>
            </a:r>
            <a:r>
              <a:rPr lang="en-GB" sz="3200" b="1" cap="none" spc="0" dirty="0" err="1">
                <a:latin typeface="Calibri"/>
                <a:cs typeface="+mj-cs"/>
              </a:rPr>
              <a:t>nastavi</a:t>
            </a:r>
            <a:r>
              <a:rPr lang="en-GB" sz="3200" b="1" cap="none" spc="0" dirty="0">
                <a:latin typeface="Calibri"/>
                <a:cs typeface="+mj-cs"/>
              </a:rPr>
              <a:t> </a:t>
            </a:r>
            <a:r>
              <a:rPr lang="sr-Latn-RS" sz="3200" b="1" cap="none" spc="0" dirty="0">
                <a:latin typeface="Calibri"/>
                <a:cs typeface="+mj-cs"/>
              </a:rPr>
              <a:t>maternjeg jezika</a:t>
            </a:r>
            <a:br>
              <a:rPr lang="sr-Latn-RS" sz="3200" b="1" cap="none" spc="0" dirty="0">
                <a:latin typeface="Calibri"/>
                <a:cs typeface="+mj-cs"/>
              </a:rPr>
            </a:br>
            <a:br>
              <a:rPr lang="sr-Latn-RS" sz="3200" b="1" cap="none" spc="0" dirty="0">
                <a:latin typeface="Calibri"/>
                <a:cs typeface="+mj-cs"/>
              </a:rPr>
            </a:br>
            <a:br>
              <a:rPr lang="sr-Latn-RS" sz="3200" b="1" cap="none" spc="0" dirty="0">
                <a:latin typeface="Calibri"/>
                <a:cs typeface="+mj-cs"/>
              </a:rPr>
            </a:br>
            <a:r>
              <a:rPr lang="sr-Latn-RS" sz="2800" b="1" cap="none" spc="0" dirty="0">
                <a:latin typeface="Calibri"/>
                <a:cs typeface="+mj-cs"/>
              </a:rPr>
              <a:t>Voditelj: Dragan Marković</a:t>
            </a:r>
            <a:endParaRPr lang="en-GB" sz="2000" cap="non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6000" y="6288123"/>
            <a:ext cx="8424000" cy="56881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403119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Primjer učeničkog programiranja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6" name="Branisla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700" y="1196752"/>
            <a:ext cx="8592771" cy="5400600"/>
          </a:xfrm>
        </p:spPr>
      </p:pic>
    </p:spTree>
    <p:extLst>
      <p:ext uri="{BB962C8B-B14F-4D97-AF65-F5344CB8AC3E}">
        <p14:creationId xmlns:p14="http://schemas.microsoft.com/office/powerpoint/2010/main" val="49280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Ostale mogućnosti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Micro:bit može služiti kao kocka (sa nivoima po Blumu: zapamti, objasni, primijeni, analiziraj, vrednuj, kreiraj)</a:t>
            </a:r>
          </a:p>
          <a:p>
            <a:r>
              <a:rPr lang="sr-Latn-RS" dirty="0"/>
              <a:t>Pitanja se projektuju na platnu, učenik protrese micro:bit i nasumično izvuče broj pitanja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90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Šta još?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Učimo sa našim učenicima, broj ideja može biti neograničen</a:t>
            </a:r>
          </a:p>
          <a:p>
            <a:r>
              <a:rPr lang="sr-Latn-RS" dirty="0"/>
              <a:t>Naš mali angažman je značajan za učenike</a:t>
            </a:r>
          </a:p>
          <a:p>
            <a:r>
              <a:rPr lang="sr-Latn-RS" dirty="0"/>
              <a:t>Demistifikujemo proces kodiranja</a:t>
            </a:r>
          </a:p>
          <a:p>
            <a:r>
              <a:rPr lang="sr-Latn-RS" dirty="0"/>
              <a:t>Stvoriti bazu kodova za nastavnike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Zaključak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Pomoću micro:bit-a osposobljavamo učenike da kritički misle i rješavaju probleme</a:t>
            </a:r>
          </a:p>
          <a:p>
            <a:r>
              <a:rPr lang="sr-Latn-RS" dirty="0"/>
              <a:t>Povezujemo više predmeta</a:t>
            </a:r>
          </a:p>
          <a:p>
            <a:r>
              <a:rPr lang="sr-Latn-RS" dirty="0"/>
              <a:t>Motivišemo učenike</a:t>
            </a:r>
          </a:p>
          <a:p>
            <a:r>
              <a:rPr lang="sr-Latn-RS" dirty="0"/>
              <a:t>Omogućavamo im da lakše usvajaju znanja</a:t>
            </a:r>
          </a:p>
          <a:p>
            <a:r>
              <a:rPr lang="sr-Latn-RS" dirty="0"/>
              <a:t>Časove činimo zanimljivijim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29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3600" b="1" dirty="0">
                <a:solidFill>
                  <a:schemeClr val="tx2"/>
                </a:solidFill>
              </a:rPr>
              <a:t>Primjena micro:bit-a u nastavi maternjeg jezika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844824"/>
            <a:ext cx="822960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2800" b="1" dirty="0"/>
              <a:t>U nastavi maternjeg jezika ga koristimo: </a:t>
            </a:r>
            <a:endParaRPr lang="en-GB" sz="2800" dirty="0"/>
          </a:p>
          <a:p>
            <a:pPr lvl="0"/>
            <a:r>
              <a:rPr lang="sr-Latn-RS" sz="2800" dirty="0"/>
              <a:t>za stvaranje neumjetničkih tekstova;</a:t>
            </a:r>
          </a:p>
          <a:p>
            <a:pPr lvl="0"/>
            <a:r>
              <a:rPr lang="sr-Latn-RS" sz="2800" dirty="0"/>
              <a:t>u gramatici.</a:t>
            </a:r>
          </a:p>
          <a:p>
            <a:pPr marL="0" lvl="0" indent="0">
              <a:buNone/>
            </a:pPr>
            <a:r>
              <a:rPr lang="sr-Latn-RS" sz="2800" dirty="0"/>
              <a:t>                 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93" y="3860010"/>
            <a:ext cx="2895851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Planiranje i pripremanje nastave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844824"/>
            <a:ext cx="8229600" cy="3949899"/>
          </a:xfrm>
        </p:spPr>
        <p:txBody>
          <a:bodyPr>
            <a:normAutofit/>
          </a:bodyPr>
          <a:lstStyle/>
          <a:p>
            <a:pPr lvl="0"/>
            <a:r>
              <a:rPr lang="sr-Latn-RS" sz="2800" dirty="0"/>
              <a:t>Aktivnosti sa micro:bit-om se lako planiraju</a:t>
            </a:r>
          </a:p>
          <a:p>
            <a:pPr lvl="0"/>
            <a:r>
              <a:rPr lang="sr-Latn-RS" sz="2800" dirty="0"/>
              <a:t>Pomoću njega ostvarujemo korelaciju sa drugim predmetima</a:t>
            </a:r>
          </a:p>
          <a:p>
            <a:pPr lvl="0"/>
            <a:r>
              <a:rPr lang="sr-Latn-RS" sz="2800" dirty="0"/>
              <a:t>Obično u uvodnom ili završnom dijelu časa</a:t>
            </a:r>
          </a:p>
          <a:p>
            <a:pPr lvl="0"/>
            <a:r>
              <a:rPr lang="sr-Latn-RS" sz="2800" dirty="0"/>
              <a:t>Možemo ga koristiti i tokom čitavog časa kada vježbamo</a:t>
            </a:r>
          </a:p>
          <a:p>
            <a:pPr lvl="0"/>
            <a:endParaRPr lang="sr-Latn-RS" sz="2800" dirty="0"/>
          </a:p>
          <a:p>
            <a:pPr lvl="0"/>
            <a:endParaRPr lang="sr-Latn-RS" sz="2800" dirty="0"/>
          </a:p>
          <a:p>
            <a:pPr lvl="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28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Prednosti upotrebe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844824"/>
            <a:ext cx="8229600" cy="3949899"/>
          </a:xfrm>
        </p:spPr>
        <p:txBody>
          <a:bodyPr>
            <a:normAutofit/>
          </a:bodyPr>
          <a:lstStyle/>
          <a:p>
            <a:pPr lvl="0"/>
            <a:r>
              <a:rPr lang="sr-Latn-RS" sz="2800" dirty="0"/>
              <a:t>Digitalna pismenost</a:t>
            </a:r>
          </a:p>
          <a:p>
            <a:pPr lvl="0"/>
            <a:r>
              <a:rPr lang="sr-Latn-RS" sz="2800" dirty="0"/>
              <a:t>Medijska i informaciona pismenost</a:t>
            </a:r>
          </a:p>
          <a:p>
            <a:pPr lvl="0"/>
            <a:r>
              <a:rPr lang="sr-Latn-RS" sz="2800" dirty="0"/>
              <a:t>Postavimo problem koji učenici rješavaju pisanjem kodova, a na taj način razvijaju kritičko mišljenje</a:t>
            </a:r>
          </a:p>
          <a:p>
            <a:pPr lvl="0"/>
            <a:endParaRPr lang="sr-Latn-RS" sz="2800" dirty="0"/>
          </a:p>
          <a:p>
            <a:pPr lvl="0"/>
            <a:endParaRPr lang="sr-Latn-RS" sz="2800" dirty="0"/>
          </a:p>
          <a:p>
            <a:pPr marL="0" lv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3655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Stvaranje neumjetničkih tekstova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844824"/>
            <a:ext cx="8229600" cy="39498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Latn-RS" sz="2800" dirty="0"/>
              <a:t>- Pomoću znakova koje micro:bit ima ili onih koji se mogu napraviti stvaramo:</a:t>
            </a:r>
          </a:p>
          <a:p>
            <a:pPr lvl="0"/>
            <a:r>
              <a:rPr lang="sr-Latn-RS" sz="2800" dirty="0"/>
              <a:t>reklame;</a:t>
            </a:r>
          </a:p>
          <a:p>
            <a:pPr lvl="0"/>
            <a:r>
              <a:rPr lang="sr-Latn-RS" sz="2800" dirty="0"/>
              <a:t>obavještenja;</a:t>
            </a:r>
          </a:p>
          <a:p>
            <a:pPr lvl="0"/>
            <a:r>
              <a:rPr lang="sr-Latn-RS" sz="2800" dirty="0"/>
              <a:t>oglase;</a:t>
            </a:r>
          </a:p>
          <a:p>
            <a:pPr lvl="0"/>
            <a:r>
              <a:rPr lang="sr-Latn-RS" sz="2800" dirty="0"/>
              <a:t>pozivnice;</a:t>
            </a:r>
          </a:p>
          <a:p>
            <a:pPr lvl="0"/>
            <a:r>
              <a:rPr lang="sr-Latn-RS" sz="2800" dirty="0"/>
              <a:t>vijest i fleš.</a:t>
            </a:r>
          </a:p>
          <a:p>
            <a:pPr lvl="0"/>
            <a:endParaRPr lang="sr-Latn-RS" sz="2800" dirty="0"/>
          </a:p>
          <a:p>
            <a:pPr lvl="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6544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Primjer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844824"/>
            <a:ext cx="8229600" cy="39498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sz="2800" dirty="0"/>
              <a:t>VI razred (stvaranje teksta, grupni rad, faza refleksije)</a:t>
            </a:r>
          </a:p>
          <a:p>
            <a:pPr lvl="0"/>
            <a:r>
              <a:rPr lang="sr-Latn-RS" sz="2800" dirty="0"/>
              <a:t> Sadržaj: Reklame</a:t>
            </a:r>
          </a:p>
          <a:p>
            <a:pPr marL="0" lvl="0" indent="0">
              <a:buNone/>
            </a:pPr>
            <a:r>
              <a:rPr lang="sr-Latn-RS" sz="2800" dirty="0"/>
              <a:t>I korak: učenici dobijaju zadatak da naprave reklamu za određeni proizvod</a:t>
            </a:r>
          </a:p>
          <a:p>
            <a:pPr marL="0" lvl="0" indent="0">
              <a:buNone/>
            </a:pPr>
            <a:r>
              <a:rPr lang="sr-Latn-RS" sz="2800" dirty="0"/>
              <a:t>II korak: na nivou grupe smišljaju rješenja</a:t>
            </a:r>
          </a:p>
          <a:p>
            <a:pPr marL="0" lvl="0" indent="0">
              <a:buNone/>
            </a:pPr>
            <a:r>
              <a:rPr lang="sr-Latn-RS" sz="2800" dirty="0"/>
              <a:t>III korak: stvaranje koda</a:t>
            </a:r>
          </a:p>
          <a:p>
            <a:pPr marL="0" lvl="0" indent="0">
              <a:buNone/>
            </a:pPr>
            <a:r>
              <a:rPr lang="sr-Latn-RS" sz="2800" dirty="0"/>
              <a:t>IV korak: razmjenjuju micro:bit-ove sa drugim grupama i ocjenjuju rad drugova</a:t>
            </a:r>
          </a:p>
          <a:p>
            <a:pPr marL="0" lvl="0" indent="0">
              <a:buNone/>
            </a:pPr>
            <a:r>
              <a:rPr lang="sr-Latn-RS" sz="2800" dirty="0"/>
              <a:t>V korak: porede stvorene reklame sa štampanim tekstovima</a:t>
            </a:r>
          </a:p>
          <a:p>
            <a:pPr lvl="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029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Primjer koda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417638"/>
            <a:ext cx="3240360" cy="437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86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Ostali primjeri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napiši rečenicu prema datom obrascu (S+P+O+PON...);</a:t>
            </a:r>
          </a:p>
          <a:p>
            <a:r>
              <a:rPr lang="sr-Latn-RS" dirty="0"/>
              <a:t>napiši obavještenje, pozivnicu, mali oglas;</a:t>
            </a:r>
          </a:p>
          <a:p>
            <a:r>
              <a:rPr lang="sr-Latn-RS" dirty="0"/>
              <a:t>napiši vijest ili fleš;</a:t>
            </a:r>
          </a:p>
          <a:p>
            <a:r>
              <a:rPr lang="sr-Latn-RS" dirty="0"/>
              <a:t>odredi padež (taster A nasumično daje riječ, taster B nasumično daje predlog);</a:t>
            </a:r>
          </a:p>
          <a:p>
            <a:r>
              <a:rPr lang="sr-Latn-RS" dirty="0"/>
              <a:t>povezivanje leksike sa gramatikom (taster A nasumično daje vrstu riječi, taster B daje ime padeža): reci tu vrstu riječi u tom padežu.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sr-Latn-ME" sz="3600" b="1" dirty="0">
                <a:solidFill>
                  <a:schemeClr val="tx2"/>
                </a:solidFill>
              </a:rPr>
              <a:t>Potrebni resursi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dobra internet konekcija u učionici</a:t>
            </a:r>
          </a:p>
          <a:p>
            <a:r>
              <a:rPr lang="sr-Latn-RS" dirty="0"/>
              <a:t>nekoliko računara</a:t>
            </a:r>
          </a:p>
          <a:p>
            <a:endParaRPr lang="sr-Latn-RS" dirty="0"/>
          </a:p>
          <a:p>
            <a:r>
              <a:rPr lang="sr-Latn-RS" dirty="0"/>
              <a:t>NAPOMENA: Sam micro:bit nam nije uvijek potreban u radu jer imamo 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0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st Century School - School leaders.potx" id="{5FCE04A2-55DB-4AAB-8AA8-5B3F5DFD163A}" vid="{E6389065-5924-4140-8357-03305ADF50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479</Words>
  <Application>Microsoft Macintosh PowerPoint</Application>
  <PresentationFormat>On-screen Show (4:3)</PresentationFormat>
  <Paragraphs>73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British Council_Presentation Blue</vt:lpstr>
      <vt:lpstr>   Škole za 21. vijek Primjena micro:bit-a u nastavi maternjeg jezika   Voditelj: Dragan Marković</vt:lpstr>
      <vt:lpstr>Primjena micro:bit-a u nastavi maternjeg jezika</vt:lpstr>
      <vt:lpstr> Planiranje i pripremanje nastave</vt:lpstr>
      <vt:lpstr> Prednosti upotrebe</vt:lpstr>
      <vt:lpstr> Stvaranje neumjetničkih tekstova</vt:lpstr>
      <vt:lpstr> Primjer</vt:lpstr>
      <vt:lpstr> Primjer koda</vt:lpstr>
      <vt:lpstr> Ostali primjeri</vt:lpstr>
      <vt:lpstr> Potrebni resursi</vt:lpstr>
      <vt:lpstr> Primjer učeničkog programiranja</vt:lpstr>
      <vt:lpstr> Ostale mogućnosti</vt:lpstr>
      <vt:lpstr> Šta još?</vt:lpstr>
      <vt:lpstr> 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Micro:bita u nastavi predmeta Crnogorski - srpski, bosanski i hrvatski jezik i književnost</dc:title>
  <dc:creator>Windows User</dc:creator>
  <cp:lastModifiedBy>Jelena  Cakic</cp:lastModifiedBy>
  <cp:revision>42</cp:revision>
  <dcterms:created xsi:type="dcterms:W3CDTF">2020-05-14T21:00:08Z</dcterms:created>
  <dcterms:modified xsi:type="dcterms:W3CDTF">2020-06-03T08:29:57Z</dcterms:modified>
</cp:coreProperties>
</file>